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1"/>
  </p:notesMasterIdLst>
  <p:handoutMasterIdLst>
    <p:handoutMasterId r:id="rId22"/>
  </p:handoutMasterIdLst>
  <p:sldIdLst>
    <p:sldId id="264" r:id="rId5"/>
    <p:sldId id="292" r:id="rId6"/>
    <p:sldId id="302" r:id="rId7"/>
    <p:sldId id="320" r:id="rId8"/>
    <p:sldId id="325" r:id="rId9"/>
    <p:sldId id="306" r:id="rId10"/>
    <p:sldId id="297" r:id="rId11"/>
    <p:sldId id="307" r:id="rId12"/>
    <p:sldId id="308" r:id="rId13"/>
    <p:sldId id="309" r:id="rId14"/>
    <p:sldId id="311" r:id="rId15"/>
    <p:sldId id="310" r:id="rId16"/>
    <p:sldId id="319" r:id="rId17"/>
    <p:sldId id="324" r:id="rId18"/>
    <p:sldId id="300" r:id="rId19"/>
    <p:sldId id="314" r:id="rId20"/>
  </p:sldIdLst>
  <p:sldSz cx="9144000" cy="6858000" type="screen4x3"/>
  <p:notesSz cx="6834188" cy="99790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Doeves" initials="FD" lastIdx="2" clrIdx="0">
    <p:extLst>
      <p:ext uri="{19B8F6BF-5375-455C-9EA6-DF929625EA0E}">
        <p15:presenceInfo xmlns:p15="http://schemas.microsoft.com/office/powerpoint/2012/main" userId="S-1-5-21-1081070053-2876535241-4151817834-16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FFCC00"/>
    <a:srgbClr val="0094C8"/>
    <a:srgbClr val="E22C71"/>
    <a:srgbClr val="3128E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DE1A9-D8EE-B03E-22E7-F5F12116F041}" v="124" dt="2023-03-07T17:23:12.639"/>
    <p1510:client id="{8141CDF7-7B57-3100-E56F-B4289E29B0A3}" v="209" dt="2023-02-24T08:52:59.597"/>
    <p1510:client id="{A51E7F60-0299-CE43-3846-621849C5AD94}" v="5" dt="2023-03-07T16:49:24.912"/>
    <p1510:client id="{B14C5A9B-9BCF-C1FB-3EDE-3401385E0168}" v="10" dt="2023-03-14T17:13:40.198"/>
    <p1510:client id="{C7CD631B-195F-8681-B34F-ED1020A7D3CF}" v="1" dt="2023-03-07T16:28:44.718"/>
    <p1510:client id="{CAC9DF9F-4108-3261-A490-B2B257D7443C}" v="1" dt="2023-03-06T13:51:35.771"/>
    <p1510:client id="{E413DEFD-4C1F-352C-B122-8E1E3DE379D4}" v="12" dt="2023-02-21T14:33:55.733"/>
    <p1510:client id="{EA99EBE7-9CBB-6370-82BA-E22F58D87FAE}" v="1" dt="2023-03-07T16:29:02.695"/>
    <p1510:client id="{F31F2B9E-422C-BC1F-5BCE-39C8CB00B1B3}" v="2" dt="2023-03-07T16:42:23.119"/>
    <p1510:client id="{F3DB671F-3620-D9AB-64B6-2A97FE55156E}" v="207" dt="2023-02-19T11:04:15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ny Doeves" userId="S::fyds@zaam.nl::2328f194-578b-4f78-ac46-12b99ba4ab6b" providerId="AD" clId="Web-{B14C5A9B-9BCF-C1FB-3EDE-3401385E0168}"/>
    <pc:docChg chg="modSld">
      <pc:chgData name="Fanny Doeves" userId="S::fyds@zaam.nl::2328f194-578b-4f78-ac46-12b99ba4ab6b" providerId="AD" clId="Web-{B14C5A9B-9BCF-C1FB-3EDE-3401385E0168}" dt="2023-03-14T17:13:40.198" v="8" actId="14100"/>
      <pc:docMkLst>
        <pc:docMk/>
      </pc:docMkLst>
      <pc:sldChg chg="addSp delSp modSp">
        <pc:chgData name="Fanny Doeves" userId="S::fyds@zaam.nl::2328f194-578b-4f78-ac46-12b99ba4ab6b" providerId="AD" clId="Web-{B14C5A9B-9BCF-C1FB-3EDE-3401385E0168}" dt="2023-03-14T17:13:40.198" v="8" actId="14100"/>
        <pc:sldMkLst>
          <pc:docMk/>
          <pc:sldMk cId="126277412" sldId="310"/>
        </pc:sldMkLst>
        <pc:picChg chg="add mod">
          <ac:chgData name="Fanny Doeves" userId="S::fyds@zaam.nl::2328f194-578b-4f78-ac46-12b99ba4ab6b" providerId="AD" clId="Web-{B14C5A9B-9BCF-C1FB-3EDE-3401385E0168}" dt="2023-03-14T17:13:40.198" v="8" actId="14100"/>
          <ac:picMkLst>
            <pc:docMk/>
            <pc:sldMk cId="126277412" sldId="310"/>
            <ac:picMk id="2" creationId="{F657F5BE-E402-BAE3-EAE5-8C3D3A4057F7}"/>
          </ac:picMkLst>
        </pc:picChg>
        <pc:picChg chg="del mod">
          <ac:chgData name="Fanny Doeves" userId="S::fyds@zaam.nl::2328f194-578b-4f78-ac46-12b99ba4ab6b" providerId="AD" clId="Web-{B14C5A9B-9BCF-C1FB-3EDE-3401385E0168}" dt="2023-03-14T17:13:19.104" v="3"/>
          <ac:picMkLst>
            <pc:docMk/>
            <pc:sldMk cId="126277412" sldId="310"/>
            <ac:picMk id="6" creationId="{6FCF4D2B-1A83-C294-3674-2C62B2E6908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DA5554-91F3-4EBC-A40D-B661E90A538F}" type="datetimeFigureOut">
              <a:rPr lang="nl-NL"/>
              <a:pPr>
                <a:defRPr/>
              </a:pPr>
              <a:t>14-3-2023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328C7D-AE89-4A70-AB3D-FC95854542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312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D1F5AE-AFC8-4DAA-948F-A9B26CCB25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436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 de notities staan tips voor jou als mentor wat je kunt vertellen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D1F5AE-AFC8-4DAA-948F-A9B26CCB2559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104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Uitleg Allround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1F5AE-AFC8-4DAA-948F-A9B26CCB2559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849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Profielvak</a:t>
            </a:r>
            <a:r>
              <a:rPr lang="nl-NL"/>
              <a:t> D&amp;P:</a:t>
            </a:r>
            <a:r>
              <a:rPr lang="nl-NL" baseline="0"/>
              <a:t> kennis maken met zorg en welzijn, economie, media en techniek. </a:t>
            </a:r>
          </a:p>
          <a:p>
            <a:r>
              <a:rPr lang="nl-NL"/>
              <a:t>Kern is dat de leerling tijdens zijn schoolloopbaan leert</a:t>
            </a:r>
            <a:r>
              <a:rPr lang="nl-NL" baseline="0"/>
              <a:t> waar hij goed in is en welk beroep hij later wil gaan beoefenen. Leerlingen leren vaardigheden aan die zij later nodig hebben in het vervolgonderwijs en op de latere werkplek. 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1F5AE-AFC8-4DAA-948F-A9B26CCB2559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409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Vakkenpakket keuze KBL en BBL:</a:t>
            </a:r>
          </a:p>
          <a:p>
            <a:endParaRPr lang="nl-NL"/>
          </a:p>
          <a:p>
            <a:r>
              <a:rPr lang="nl-NL"/>
              <a:t>Naast NE en </a:t>
            </a:r>
            <a:r>
              <a:rPr lang="nl-NL" err="1"/>
              <a:t>EN</a:t>
            </a:r>
            <a:r>
              <a:rPr lang="nl-NL"/>
              <a:t> kiezen uit WI, NASk1, bio of </a:t>
            </a:r>
            <a:r>
              <a:rPr lang="nl-NL" err="1"/>
              <a:t>ec</a:t>
            </a:r>
            <a:r>
              <a:rPr lang="nl-NL"/>
              <a:t> (2 vakken)</a:t>
            </a:r>
          </a:p>
          <a:p>
            <a:r>
              <a:rPr lang="nl-NL"/>
              <a:t>Daarnaast alle andere vakken zoals LO, MA, CKV, KWT, ME, </a:t>
            </a:r>
          </a:p>
          <a:p>
            <a:r>
              <a:rPr lang="nl-NL"/>
              <a:t>rekenen bij geen wiskunde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1F5AE-AFC8-4DAA-948F-A9B26CCB2559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620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LWT:</a:t>
            </a:r>
          </a:p>
          <a:p>
            <a:r>
              <a:rPr lang="nl-NL"/>
              <a:t>Ook BBL </a:t>
            </a:r>
            <a:r>
              <a:rPr lang="nl-NL" err="1"/>
              <a:t>dilpoma</a:t>
            </a:r>
            <a:endParaRPr lang="nl-NL"/>
          </a:p>
          <a:p>
            <a:r>
              <a:rPr lang="nl-NL"/>
              <a:t>Meestal doorstroom naar BBL opleidingen (4 dagen werken, 1 dag school MBO)</a:t>
            </a:r>
          </a:p>
          <a:p>
            <a:r>
              <a:rPr lang="nl-NL"/>
              <a:t>2 dagen stage in leerjaar 3 en 4</a:t>
            </a:r>
          </a:p>
          <a:p>
            <a:r>
              <a:rPr lang="nl-NL"/>
              <a:t>Daarnaast lessen NE en rekenen en Allround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1F5AE-AFC8-4DAA-948F-A9B26CCB2559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091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Leg als mentor uit wat je doet in de LOB lessen (laat materiaal zien?)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1F5AE-AFC8-4DAA-948F-A9B26CCB2559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360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Doorstroom naar MBO is weinig meer verplicht dus bij elke keuze is doorstroom breed mogelijk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1F5AE-AFC8-4DAA-948F-A9B26CCB2559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004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Stuur vragen die jij niet kunt beantwoorden naar de aula. Daar zijn de teamleiders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1F5AE-AFC8-4DAA-948F-A9B26CCB2559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22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Stel jezelf nog even voor</a:t>
            </a:r>
          </a:p>
          <a:p>
            <a:r>
              <a:rPr lang="nl-NL"/>
              <a:t>Belangrijke periode is aangebroken: maken van een keuze voor de bovenbouw aan e hand van het advies dat is gegeven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1F5AE-AFC8-4DAA-948F-A9B26CCB2559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00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Dit zijn de 3 niveaus in de bovenbouw van het vmbo. </a:t>
            </a:r>
            <a:r>
              <a:rPr lang="nl-NL" err="1"/>
              <a:t>LWt</a:t>
            </a:r>
            <a:r>
              <a:rPr lang="nl-NL"/>
              <a:t> is een onderdeel van BBL.</a:t>
            </a:r>
          </a:p>
          <a:p>
            <a:r>
              <a:rPr lang="nl-NL"/>
              <a:t>Leerlingen hebben bij rapport 2 een voorlopig advies gekregen</a:t>
            </a:r>
          </a:p>
          <a:p>
            <a:r>
              <a:rPr lang="nl-NL"/>
              <a:t>Bij rapport 3 volgt en definitieve advies. Allen bij uitzonderingen kan dat nog wijzigen.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1F5AE-AFC8-4DAA-948F-A9B26CCB2559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00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Proces:</a:t>
            </a:r>
          </a:p>
          <a:p>
            <a:r>
              <a:rPr lang="nl-NL"/>
              <a:t>We hebben voor het opgeven van de pakketten en speciale omgeving: Keuzevak. Leerlingen krijgen allemaal een inlog via hun schoolmail. Zij gaan vervolgens, liefst samen met de ouder/verzorger een keuze opgeven. Mentoren controleren dit. Bij twijfel wordt contact opgenomen met thuis. NA controle krijgen ouder/verzorgers ook een inlog om de keuze van hun kind te bevestigen.\</a:t>
            </a:r>
          </a:p>
          <a:p>
            <a:r>
              <a:rPr lang="nl-NL"/>
              <a:t>Daarna wordt de keuze zichtbaar in Magister</a:t>
            </a:r>
          </a:p>
          <a:p>
            <a:endParaRPr lang="nl-NL"/>
          </a:p>
          <a:p>
            <a:r>
              <a:rPr lang="nl-NL"/>
              <a:t>Voorlichting aan de </a:t>
            </a:r>
            <a:r>
              <a:rPr lang="nl-NL" err="1"/>
              <a:t>leelringen</a:t>
            </a:r>
            <a:r>
              <a:rPr lang="nl-NL"/>
              <a:t> is gestart in het LOB/mentor programma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1F5AE-AFC8-4DAA-948F-A9B26CCB2559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75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Proces:</a:t>
            </a:r>
          </a:p>
          <a:p>
            <a:r>
              <a:rPr lang="nl-NL"/>
              <a:t>We hebben voor het opgeven van de pakketten en speciale omgeving: Keuzevak. Leerlingen krijgen allemaal een inlog via hun schoolmail. Zij gaan vervolgens, liefst samen met de ouder/verzorger een keuze opgeven. Mentoren controleren dit. Bij twijfel wordt contact opgenomen met thuis. NA controle krijgen ouder/verzorgers ook een inlog om de keuze van hun kind te bevestigen.\</a:t>
            </a:r>
          </a:p>
          <a:p>
            <a:r>
              <a:rPr lang="nl-NL"/>
              <a:t>Daarna wordt de keuze zichtbaar in Magister</a:t>
            </a:r>
          </a:p>
          <a:p>
            <a:endParaRPr lang="nl-NL"/>
          </a:p>
          <a:p>
            <a:r>
              <a:rPr lang="nl-NL"/>
              <a:t>Voorlichting aan de </a:t>
            </a:r>
            <a:r>
              <a:rPr lang="nl-NL" err="1"/>
              <a:t>leelringen</a:t>
            </a:r>
            <a:r>
              <a:rPr lang="nl-NL"/>
              <a:t> is gestart in het LOB/mentor programma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1F5AE-AFC8-4DAA-948F-A9B26CCB2559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96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TL/mavo:</a:t>
            </a:r>
          </a:p>
          <a:p>
            <a:r>
              <a:rPr lang="nl-NL"/>
              <a:t>Veel avo vakken</a:t>
            </a:r>
          </a:p>
          <a:p>
            <a:r>
              <a:rPr lang="nl-NL"/>
              <a:t>Bij 7 vakken drempelloze doorstroom naar havo4, bij 6 vakken moet gemiddeld een 6,8 zijn gehaald. Deelname aan een zomerschool kan verplicht worden.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1F5AE-AFC8-4DAA-948F-A9B26CCB2559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52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TL:</a:t>
            </a:r>
          </a:p>
          <a:p>
            <a:r>
              <a:rPr lang="nl-NL"/>
              <a:t>Kiest eerst het </a:t>
            </a:r>
            <a:r>
              <a:rPr lang="nl-NL" err="1"/>
              <a:t>profeil</a:t>
            </a:r>
            <a:r>
              <a:rPr lang="nl-NL"/>
              <a:t> dat bij hem/haar past</a:t>
            </a:r>
          </a:p>
          <a:p>
            <a:r>
              <a:rPr lang="nl-NL"/>
              <a:t>Hierna volgen per profiel de vakken per dia</a:t>
            </a:r>
          </a:p>
          <a:p>
            <a:r>
              <a:rPr lang="nl-NL"/>
              <a:t>Let op 7</a:t>
            </a:r>
            <a:r>
              <a:rPr lang="nl-NL" baseline="30000"/>
              <a:t>e</a:t>
            </a:r>
            <a:r>
              <a:rPr lang="nl-NL"/>
              <a:t> vak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1F5AE-AFC8-4DAA-948F-A9B26CCB2559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004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KBL:</a:t>
            </a:r>
          </a:p>
          <a:p>
            <a:r>
              <a:rPr lang="nl-NL"/>
              <a:t>Ook naar niveau mbo4 mogelijk (en dus doorstroom naar HBO!).</a:t>
            </a:r>
          </a:p>
          <a:p>
            <a:r>
              <a:rPr lang="nl-NL"/>
              <a:t>Meer praktijkvakken</a:t>
            </a:r>
          </a:p>
          <a:p>
            <a:r>
              <a:rPr lang="nl-NL"/>
              <a:t>Stage (lintstage van 14 weken)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1F5AE-AFC8-4DAA-948F-A9B26CCB2559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92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BBL:</a:t>
            </a:r>
          </a:p>
          <a:p>
            <a:r>
              <a:rPr lang="nl-NL"/>
              <a:t>Naar niveau 2 MBO</a:t>
            </a:r>
          </a:p>
          <a:p>
            <a:r>
              <a:rPr lang="nl-NL"/>
              <a:t>V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1F5AE-AFC8-4DAA-948F-A9B26CCB2559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02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hoe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7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446A65-F3EC-48A5-857F-6141E73F17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478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hoek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9CA1AE-43CA-4A5A-87A3-D22F5EEC1B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41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hthoe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hthoe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7BCBAF-44D0-44F2-9B77-298548016B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11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B3EDA2-C87E-4E8E-BE32-CE0623E253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50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hoek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hthoek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hthoek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9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C7CD4A6-64C4-470A-95E1-3376A634689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1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116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hoe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5FB48-BDA1-465C-9BB8-CF10E0226C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829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7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B8671D-03F2-44F4-862E-DD8F771027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s://vimeo.com/768046970/f94dc6f30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813" y="1353522"/>
            <a:ext cx="2238375" cy="16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4143375" y="1033463"/>
            <a:ext cx="5000625" cy="1966912"/>
          </a:xfrm>
          <a:prstGeom prst="rect">
            <a:avLst/>
          </a:pr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/>
          <a:p>
            <a:endParaRPr lang="nl-NL"/>
          </a:p>
        </p:txBody>
      </p:sp>
      <p:grpSp>
        <p:nvGrpSpPr>
          <p:cNvPr id="8196" name="Groep 16"/>
          <p:cNvGrpSpPr>
            <a:grpSpLocks/>
          </p:cNvGrpSpPr>
          <p:nvPr/>
        </p:nvGrpSpPr>
        <p:grpSpPr bwMode="auto">
          <a:xfrm>
            <a:off x="-10" y="31134"/>
            <a:ext cx="9144000" cy="6838950"/>
            <a:chOff x="0" y="19050"/>
            <a:chExt cx="9144001" cy="6838950"/>
          </a:xfrm>
        </p:grpSpPr>
        <p:grpSp>
          <p:nvGrpSpPr>
            <p:cNvPr id="8203" name="Group 4"/>
            <p:cNvGrpSpPr>
              <a:grpSpLocks/>
            </p:cNvGrpSpPr>
            <p:nvPr/>
          </p:nvGrpSpPr>
          <p:grpSpPr bwMode="auto">
            <a:xfrm>
              <a:off x="0" y="19050"/>
              <a:ext cx="9144000" cy="6838950"/>
              <a:chOff x="0" y="12"/>
              <a:chExt cx="5760" cy="4308"/>
            </a:xfrm>
          </p:grpSpPr>
          <p:sp>
            <p:nvSpPr>
              <p:cNvPr id="8207" name="Rectangle 5"/>
              <p:cNvSpPr>
                <a:spLocks noChangeArrowheads="1"/>
              </p:cNvSpPr>
              <p:nvPr/>
            </p:nvSpPr>
            <p:spPr bwMode="auto">
              <a:xfrm>
                <a:off x="0" y="845"/>
                <a:ext cx="1215" cy="3475"/>
              </a:xfrm>
              <a:prstGeom prst="rect">
                <a:avLst/>
              </a:prstGeom>
              <a:solidFill>
                <a:srgbClr val="2E3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19088" indent="-319088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2900">
                  <a:latin typeface="Tw Cen MT" pitchFamily="34" charset="0"/>
                </a:endParaRPr>
              </a:p>
              <a:p>
                <a:pPr marL="319088" indent="-319088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en-US" sz="2900">
                  <a:latin typeface="Tw Cen MT" pitchFamily="34" charset="0"/>
                </a:endParaRPr>
              </a:p>
              <a:p>
                <a:pPr marL="319088" indent="-319088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None/>
                </a:pPr>
                <a:endParaRPr lang="nl-NL" sz="2900">
                  <a:latin typeface="Tw Cen MT" pitchFamily="34" charset="0"/>
                </a:endParaRPr>
              </a:p>
            </p:txBody>
          </p:sp>
          <p:sp>
            <p:nvSpPr>
              <p:cNvPr id="15366" name="Freeform 6"/>
              <p:cNvSpPr>
                <a:spLocks/>
              </p:cNvSpPr>
              <p:nvPr/>
            </p:nvSpPr>
            <p:spPr bwMode="auto">
              <a:xfrm>
                <a:off x="0" y="12"/>
                <a:ext cx="5760" cy="11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50"/>
                  </a:cxn>
                  <a:cxn ang="0">
                    <a:pos x="2448" y="466"/>
                  </a:cxn>
                  <a:cxn ang="0">
                    <a:pos x="2448" y="0"/>
                  </a:cxn>
                  <a:cxn ang="0">
                    <a:pos x="0" y="0"/>
                  </a:cxn>
                </a:cxnLst>
                <a:rect l="0" t="0" r="r" b="b"/>
                <a:pathLst>
                  <a:path w="2448" h="650">
                    <a:moveTo>
                      <a:pt x="0" y="0"/>
                    </a:moveTo>
                    <a:cubicBezTo>
                      <a:pt x="0" y="650"/>
                      <a:pt x="0" y="650"/>
                      <a:pt x="0" y="650"/>
                    </a:cubicBezTo>
                    <a:cubicBezTo>
                      <a:pt x="914" y="423"/>
                      <a:pt x="1786" y="414"/>
                      <a:pt x="2448" y="466"/>
                    </a:cubicBezTo>
                    <a:cubicBezTo>
                      <a:pt x="2448" y="0"/>
                      <a:pt x="2448" y="0"/>
                      <a:pt x="24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B500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nl-NL"/>
              </a:p>
            </p:txBody>
          </p:sp>
        </p:grpSp>
        <p:sp>
          <p:nvSpPr>
            <p:cNvPr id="8204" name="Freeform 4"/>
            <p:cNvSpPr>
              <a:spLocks/>
            </p:cNvSpPr>
            <p:nvPr/>
          </p:nvSpPr>
          <p:spPr bwMode="auto">
            <a:xfrm>
              <a:off x="47624" y="1044575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205" name="Freeform 5"/>
            <p:cNvSpPr>
              <a:spLocks/>
            </p:cNvSpPr>
            <p:nvPr/>
          </p:nvSpPr>
          <p:spPr bwMode="auto">
            <a:xfrm>
              <a:off x="47625" y="1142984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206" name="Freeform 6"/>
            <p:cNvSpPr>
              <a:spLocks/>
            </p:cNvSpPr>
            <p:nvPr/>
          </p:nvSpPr>
          <p:spPr bwMode="auto">
            <a:xfrm>
              <a:off x="1" y="1214422"/>
              <a:ext cx="9144000" cy="822342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197" name="Ondertitel 4"/>
          <p:cNvSpPr>
            <a:spLocks noGrp="1"/>
          </p:cNvSpPr>
          <p:nvPr>
            <p:ph type="subTitle" idx="4294967295"/>
          </p:nvPr>
        </p:nvSpPr>
        <p:spPr>
          <a:xfrm>
            <a:off x="214313" y="142875"/>
            <a:ext cx="8642350" cy="1079500"/>
          </a:xfrm>
        </p:spPr>
        <p:txBody>
          <a:bodyPr anchor="ctr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nl-NL" sz="4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VMBO Pascal Zuid</a:t>
            </a:r>
          </a:p>
        </p:txBody>
      </p:sp>
      <p:sp>
        <p:nvSpPr>
          <p:cNvPr id="8198" name="Tekstvak 11"/>
          <p:cNvSpPr txBox="1">
            <a:spLocks noChangeArrowheads="1"/>
          </p:cNvSpPr>
          <p:nvPr/>
        </p:nvSpPr>
        <p:spPr bwMode="auto">
          <a:xfrm>
            <a:off x="57175" y="5857875"/>
            <a:ext cx="2714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1200">
                <a:solidFill>
                  <a:schemeClr val="bg1"/>
                </a:solidFill>
                <a:latin typeface="Verdana"/>
                <a:ea typeface="Verdana"/>
                <a:cs typeface="Verdana" pitchFamily="34" charset="0"/>
              </a:rPr>
              <a:t>Presentatie </a:t>
            </a:r>
            <a:endParaRPr lang="nl-NL" sz="120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nl-NL" sz="1200">
                <a:solidFill>
                  <a:schemeClr val="bg1"/>
                </a:solidFill>
                <a:latin typeface="Verdana"/>
                <a:ea typeface="Verdana"/>
                <a:cs typeface="Verdana" pitchFamily="34" charset="0"/>
              </a:rPr>
              <a:t>informatieavond </a:t>
            </a:r>
            <a:endParaRPr lang="nl-NL" sz="120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nl-NL" sz="1200">
                <a:solidFill>
                  <a:schemeClr val="bg1"/>
                </a:solidFill>
                <a:latin typeface="Verdana"/>
                <a:ea typeface="Verdana"/>
                <a:cs typeface="Verdana" pitchFamily="34" charset="0"/>
              </a:rPr>
              <a:t>leerjaar 2</a:t>
            </a:r>
          </a:p>
          <a:p>
            <a:pPr eaLnBrk="1" hangingPunct="1"/>
            <a:r>
              <a:rPr lang="nl-NL" sz="1200">
                <a:solidFill>
                  <a:schemeClr val="bg1"/>
                </a:solidFill>
                <a:latin typeface="Verdana"/>
                <a:ea typeface="Verdana"/>
                <a:cs typeface="Verdana" pitchFamily="34" charset="0"/>
              </a:rPr>
              <a:t>7 maart 2023</a:t>
            </a:r>
          </a:p>
        </p:txBody>
      </p:sp>
      <p:sp>
        <p:nvSpPr>
          <p:cNvPr id="8200" name="Freeform 2"/>
          <p:cNvSpPr>
            <a:spLocks/>
          </p:cNvSpPr>
          <p:nvPr/>
        </p:nvSpPr>
        <p:spPr bwMode="auto">
          <a:xfrm>
            <a:off x="0" y="1206500"/>
            <a:ext cx="9144000" cy="741363"/>
          </a:xfrm>
          <a:custGeom>
            <a:avLst/>
            <a:gdLst>
              <a:gd name="T0" fmla="*/ 0 w 2448"/>
              <a:gd name="T1" fmla="*/ 2147483647 h 238"/>
              <a:gd name="T2" fmla="*/ 2147483647 w 2448"/>
              <a:gd name="T3" fmla="*/ 2147483647 h 238"/>
              <a:gd name="T4" fmla="*/ 0 60000 65536"/>
              <a:gd name="T5" fmla="*/ 0 60000 65536"/>
              <a:gd name="T6" fmla="*/ 0 w 2448"/>
              <a:gd name="T7" fmla="*/ 0 h 238"/>
              <a:gd name="T8" fmla="*/ 2448 w 244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6335">
            <a:solidFill>
              <a:srgbClr val="EFB3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7" name="Afbeelding 12" descr="logo_pasc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6803"/>
            <a:ext cx="9182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771800" y="3573015"/>
            <a:ext cx="504056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3200">
                <a:latin typeface="Verdana"/>
                <a:ea typeface="Verdana"/>
                <a:cs typeface="Verdana" pitchFamily="34" charset="0"/>
              </a:rPr>
              <a:t>Welkom op de informatie avond vakkenpakketkeuze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505"/>
            <a:ext cx="1928809" cy="1283456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852936"/>
            <a:ext cx="1928812" cy="4005065"/>
          </a:xfrm>
          <a:prstGeom prst="rect">
            <a:avLst/>
          </a:pr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nl-NL" sz="2900">
              <a:latin typeface="Tw Cen MT" pitchFamily="34" charset="0"/>
            </a:endParaRPr>
          </a:p>
        </p:txBody>
      </p:sp>
      <p:grpSp>
        <p:nvGrpSpPr>
          <p:cNvPr id="9218" name="Groep 6"/>
          <p:cNvGrpSpPr>
            <a:grpSpLocks/>
          </p:cNvGrpSpPr>
          <p:nvPr/>
        </p:nvGrpSpPr>
        <p:grpSpPr bwMode="auto">
          <a:xfrm>
            <a:off x="0" y="19050"/>
            <a:ext cx="9144001" cy="2017714"/>
            <a:chOff x="0" y="19050"/>
            <a:chExt cx="9144002" cy="2017714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0" y="19050"/>
              <a:ext cx="9144002" cy="1854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0"/>
                </a:cxn>
                <a:cxn ang="0">
                  <a:pos x="2448" y="466"/>
                </a:cxn>
                <a:cxn ang="0">
                  <a:pos x="2448" y="0"/>
                </a:cxn>
                <a:cxn ang="0">
                  <a:pos x="0" y="0"/>
                </a:cxn>
              </a:cxnLst>
              <a:rect l="0" t="0" r="r" b="b"/>
              <a:pathLst>
                <a:path w="2448" h="650">
                  <a:moveTo>
                    <a:pt x="0" y="0"/>
                  </a:moveTo>
                  <a:cubicBezTo>
                    <a:pt x="0" y="650"/>
                    <a:pt x="0" y="650"/>
                    <a:pt x="0" y="650"/>
                  </a:cubicBezTo>
                  <a:cubicBezTo>
                    <a:pt x="914" y="423"/>
                    <a:pt x="1786" y="414"/>
                    <a:pt x="2448" y="466"/>
                  </a:cubicBezTo>
                  <a:cubicBezTo>
                    <a:pt x="2448" y="0"/>
                    <a:pt x="2448" y="0"/>
                    <a:pt x="24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B5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33" name="Freeform 4"/>
            <p:cNvSpPr>
              <a:spLocks/>
            </p:cNvSpPr>
            <p:nvPr/>
          </p:nvSpPr>
          <p:spPr bwMode="auto">
            <a:xfrm>
              <a:off x="47624" y="1044575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4" name="Freeform 5"/>
            <p:cNvSpPr>
              <a:spLocks/>
            </p:cNvSpPr>
            <p:nvPr/>
          </p:nvSpPr>
          <p:spPr bwMode="auto">
            <a:xfrm>
              <a:off x="47625" y="1142984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5" name="Freeform 6"/>
            <p:cNvSpPr>
              <a:spLocks/>
            </p:cNvSpPr>
            <p:nvPr/>
          </p:nvSpPr>
          <p:spPr bwMode="auto">
            <a:xfrm>
              <a:off x="1" y="1214422"/>
              <a:ext cx="9144000" cy="822342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19" name="Titel 3"/>
          <p:cNvSpPr>
            <a:spLocks noGrp="1"/>
          </p:cNvSpPr>
          <p:nvPr>
            <p:ph type="ctrTitle" idx="4294967295"/>
          </p:nvPr>
        </p:nvSpPr>
        <p:spPr>
          <a:xfrm>
            <a:off x="539750" y="188913"/>
            <a:ext cx="8424863" cy="954087"/>
          </a:xfrm>
        </p:spPr>
        <p:txBody>
          <a:bodyPr anchor="b"/>
          <a:lstStyle/>
          <a:p>
            <a:pPr algn="ctr" eaLnBrk="1" hangingPunct="1"/>
            <a:r>
              <a:rPr lang="nl-NL"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Allround </a:t>
            </a:r>
            <a:r>
              <a:rPr lang="nl-NL"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(D&amp;P) </a:t>
            </a:r>
            <a:r>
              <a:rPr lang="nl-NL"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 Pascal Zuid</a:t>
            </a:r>
          </a:p>
        </p:txBody>
      </p:sp>
      <p:sp>
        <p:nvSpPr>
          <p:cNvPr id="9220" name="Freeform 2"/>
          <p:cNvSpPr>
            <a:spLocks/>
          </p:cNvSpPr>
          <p:nvPr/>
        </p:nvSpPr>
        <p:spPr bwMode="auto">
          <a:xfrm>
            <a:off x="0" y="1214438"/>
            <a:ext cx="9144000" cy="741362"/>
          </a:xfrm>
          <a:custGeom>
            <a:avLst/>
            <a:gdLst>
              <a:gd name="T0" fmla="*/ 0 w 2448"/>
              <a:gd name="T1" fmla="*/ 2147483647 h 238"/>
              <a:gd name="T2" fmla="*/ 2147483647 w 2448"/>
              <a:gd name="T3" fmla="*/ 2147483647 h 238"/>
              <a:gd name="T4" fmla="*/ 0 60000 65536"/>
              <a:gd name="T5" fmla="*/ 0 60000 65536"/>
              <a:gd name="T6" fmla="*/ 0 w 2448"/>
              <a:gd name="T7" fmla="*/ 0 h 238"/>
              <a:gd name="T8" fmla="*/ 2448 w 244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6335">
            <a:solidFill>
              <a:srgbClr val="EFB3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 bwMode="auto">
          <a:xfrm>
            <a:off x="2318707" y="2204863"/>
            <a:ext cx="6426423" cy="41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nl-NL" sz="2400" b="1" u="sng">
                <a:latin typeface="Verdana"/>
                <a:ea typeface="Verdana"/>
                <a:cs typeface="Verdana" pitchFamily="34" charset="0"/>
              </a:rPr>
              <a:t>Praktijkvak bij KBL en BBL</a:t>
            </a:r>
            <a:endParaRPr lang="nl-NL" b="1" u="sng">
              <a:latin typeface="Verdana"/>
              <a:ea typeface="Verdana"/>
            </a:endParaRPr>
          </a:p>
          <a:p>
            <a:pPr marL="318770" indent="-318770" eaLnBrk="1" hangingPunct="1"/>
            <a:endParaRPr lang="nl-NL" sz="2400">
              <a:latin typeface="Verdana"/>
              <a:ea typeface="Verdana"/>
              <a:cs typeface="Verdana" pitchFamily="34" charset="0"/>
            </a:endParaRPr>
          </a:p>
          <a:p>
            <a:pPr marL="318770" indent="-318770"/>
            <a:r>
              <a:rPr lang="nl-NL" sz="2000">
                <a:latin typeface="Verdana"/>
                <a:ea typeface="Verdana"/>
                <a:cs typeface="Verdana" pitchFamily="34" charset="0"/>
              </a:rPr>
              <a:t>8 lesuren per week</a:t>
            </a:r>
            <a:endParaRPr lang="nl-NL" sz="2000">
              <a:latin typeface="Verdana"/>
              <a:ea typeface="Verdana"/>
            </a:endParaRPr>
          </a:p>
          <a:p>
            <a:pPr marL="318770" indent="-318770"/>
            <a:r>
              <a:rPr lang="nl-NL" sz="2000">
                <a:latin typeface="Verdana"/>
                <a:ea typeface="Verdana"/>
                <a:cs typeface="Verdana" pitchFamily="34" charset="0"/>
              </a:rPr>
              <a:t>Profiel Dienstverlening &amp; Producten</a:t>
            </a:r>
          </a:p>
          <a:p>
            <a:pPr marL="318770" indent="-318770"/>
            <a:r>
              <a:rPr lang="nl-NL" sz="2000">
                <a:latin typeface="Verdana"/>
                <a:ea typeface="Verdana"/>
                <a:cs typeface="Verdana" pitchFamily="34" charset="0"/>
              </a:rPr>
              <a:t>Praktijklokalen</a:t>
            </a:r>
          </a:p>
          <a:p>
            <a:pPr marL="318770" indent="-318770" eaLnBrk="1" hangingPunct="1"/>
            <a:r>
              <a:rPr lang="nl-NL" sz="2000">
                <a:latin typeface="Verdana"/>
                <a:ea typeface="Verdana"/>
                <a:cs typeface="Verdana" pitchFamily="34" charset="0"/>
              </a:rPr>
              <a:t>Stageperiode, half jaar 1 dag per week</a:t>
            </a:r>
          </a:p>
          <a:p>
            <a:pPr marL="318770" indent="-318770" eaLnBrk="1" hangingPunct="1"/>
            <a:endParaRPr lang="nl-NL" sz="2000">
              <a:latin typeface="Verdana"/>
              <a:ea typeface="Verdana"/>
              <a:cs typeface="Verdana" pitchFamily="34" charset="0"/>
            </a:endParaRPr>
          </a:p>
          <a:p>
            <a:pPr marL="318770" indent="-318770" eaLnBrk="1" hangingPunct="1"/>
            <a:endParaRPr lang="nl-NL" sz="2000">
              <a:latin typeface="Verdana" charset="0"/>
              <a:ea typeface="Verdana" charset="0"/>
              <a:cs typeface="Verdana" charset="0"/>
            </a:endParaRPr>
          </a:p>
          <a:p>
            <a:pPr marL="366395" lvl="1" indent="0" eaLnBrk="1" hangingPunct="1">
              <a:buNone/>
            </a:pPr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</p:txBody>
      </p:sp>
      <p:pic>
        <p:nvPicPr>
          <p:cNvPr id="12" name="Afbeelding 12" descr="logo_pasc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6803"/>
            <a:ext cx="9182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94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505"/>
            <a:ext cx="1928809" cy="1283456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852936"/>
            <a:ext cx="1928812" cy="4005065"/>
          </a:xfrm>
          <a:prstGeom prst="rect">
            <a:avLst/>
          </a:pr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nl-NL" sz="2900">
              <a:latin typeface="Tw Cen MT" pitchFamily="34" charset="0"/>
            </a:endParaRPr>
          </a:p>
        </p:txBody>
      </p:sp>
      <p:grpSp>
        <p:nvGrpSpPr>
          <p:cNvPr id="9218" name="Groep 6"/>
          <p:cNvGrpSpPr>
            <a:grpSpLocks/>
          </p:cNvGrpSpPr>
          <p:nvPr/>
        </p:nvGrpSpPr>
        <p:grpSpPr bwMode="auto">
          <a:xfrm>
            <a:off x="0" y="19050"/>
            <a:ext cx="9144001" cy="2017714"/>
            <a:chOff x="0" y="19050"/>
            <a:chExt cx="9144002" cy="2017714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0" y="19050"/>
              <a:ext cx="9144002" cy="1854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0"/>
                </a:cxn>
                <a:cxn ang="0">
                  <a:pos x="2448" y="466"/>
                </a:cxn>
                <a:cxn ang="0">
                  <a:pos x="2448" y="0"/>
                </a:cxn>
                <a:cxn ang="0">
                  <a:pos x="0" y="0"/>
                </a:cxn>
              </a:cxnLst>
              <a:rect l="0" t="0" r="r" b="b"/>
              <a:pathLst>
                <a:path w="2448" h="650">
                  <a:moveTo>
                    <a:pt x="0" y="0"/>
                  </a:moveTo>
                  <a:cubicBezTo>
                    <a:pt x="0" y="650"/>
                    <a:pt x="0" y="650"/>
                    <a:pt x="0" y="650"/>
                  </a:cubicBezTo>
                  <a:cubicBezTo>
                    <a:pt x="914" y="423"/>
                    <a:pt x="1786" y="414"/>
                    <a:pt x="2448" y="466"/>
                  </a:cubicBezTo>
                  <a:cubicBezTo>
                    <a:pt x="2448" y="0"/>
                    <a:pt x="2448" y="0"/>
                    <a:pt x="24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B5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33" name="Freeform 4"/>
            <p:cNvSpPr>
              <a:spLocks/>
            </p:cNvSpPr>
            <p:nvPr/>
          </p:nvSpPr>
          <p:spPr bwMode="auto">
            <a:xfrm>
              <a:off x="47624" y="1044575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4" name="Freeform 5"/>
            <p:cNvSpPr>
              <a:spLocks/>
            </p:cNvSpPr>
            <p:nvPr/>
          </p:nvSpPr>
          <p:spPr bwMode="auto">
            <a:xfrm>
              <a:off x="47625" y="1142984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5" name="Freeform 6"/>
            <p:cNvSpPr>
              <a:spLocks/>
            </p:cNvSpPr>
            <p:nvPr/>
          </p:nvSpPr>
          <p:spPr bwMode="auto">
            <a:xfrm>
              <a:off x="1" y="1214422"/>
              <a:ext cx="9144000" cy="822342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19" name="Titel 3"/>
          <p:cNvSpPr>
            <a:spLocks noGrp="1"/>
          </p:cNvSpPr>
          <p:nvPr>
            <p:ph type="ctrTitle" idx="4294967295"/>
          </p:nvPr>
        </p:nvSpPr>
        <p:spPr>
          <a:xfrm>
            <a:off x="539750" y="188913"/>
            <a:ext cx="8424863" cy="954087"/>
          </a:xfrm>
        </p:spPr>
        <p:txBody>
          <a:bodyPr anchor="b"/>
          <a:lstStyle/>
          <a:p>
            <a:pPr algn="ctr" eaLnBrk="1" hangingPunct="1"/>
            <a:r>
              <a:rPr lang="nl-NL"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Allround </a:t>
            </a:r>
            <a:r>
              <a:rPr lang="nl-NL"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(D&amp;P) </a:t>
            </a:r>
            <a:r>
              <a:rPr lang="nl-NL"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 Pascal Zuid</a:t>
            </a:r>
          </a:p>
        </p:txBody>
      </p:sp>
      <p:sp>
        <p:nvSpPr>
          <p:cNvPr id="9220" name="Freeform 2"/>
          <p:cNvSpPr>
            <a:spLocks/>
          </p:cNvSpPr>
          <p:nvPr/>
        </p:nvSpPr>
        <p:spPr bwMode="auto">
          <a:xfrm>
            <a:off x="0" y="1214438"/>
            <a:ext cx="9144000" cy="741362"/>
          </a:xfrm>
          <a:custGeom>
            <a:avLst/>
            <a:gdLst>
              <a:gd name="T0" fmla="*/ 0 w 2448"/>
              <a:gd name="T1" fmla="*/ 2147483647 h 238"/>
              <a:gd name="T2" fmla="*/ 2147483647 w 2448"/>
              <a:gd name="T3" fmla="*/ 2147483647 h 238"/>
              <a:gd name="T4" fmla="*/ 0 60000 65536"/>
              <a:gd name="T5" fmla="*/ 0 60000 65536"/>
              <a:gd name="T6" fmla="*/ 0 w 2448"/>
              <a:gd name="T7" fmla="*/ 0 h 238"/>
              <a:gd name="T8" fmla="*/ 2448 w 244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6335">
            <a:solidFill>
              <a:srgbClr val="EFB3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 bwMode="auto">
          <a:xfrm>
            <a:off x="2318707" y="2204863"/>
            <a:ext cx="6426423" cy="41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nl-NL" sz="2000" b="1" u="sng">
                <a:latin typeface="Verdana"/>
                <a:ea typeface="Verdana"/>
                <a:cs typeface="Verdana" pitchFamily="34" charset="0"/>
              </a:rPr>
              <a:t>Dienstverlening &amp; Producten:</a:t>
            </a:r>
            <a:endParaRPr lang="nl-NL" sz="2000" b="1">
              <a:latin typeface="Verdana"/>
              <a:ea typeface="Verdana"/>
              <a:cs typeface="Arial"/>
            </a:endParaRPr>
          </a:p>
          <a:p>
            <a:pPr marL="639445" lvl="1" eaLnBrk="1" hangingPunct="1"/>
            <a:endParaRPr lang="nl-NL" sz="2000">
              <a:latin typeface="Verdana"/>
              <a:ea typeface="Verdana"/>
              <a:cs typeface="Verdana" pitchFamily="34" charset="0"/>
            </a:endParaRPr>
          </a:p>
          <a:p>
            <a:pPr marL="318770" indent="-318770">
              <a:buClr>
                <a:srgbClr val="DD8047"/>
              </a:buClr>
              <a:buFont typeface="Wingdings" pitchFamily="18" charset="2"/>
              <a:buChar char=""/>
            </a:pPr>
            <a:r>
              <a:rPr lang="nl-NL" sz="2000">
                <a:latin typeface="Verdana"/>
                <a:ea typeface="Verdana"/>
                <a:cs typeface="Verdana" pitchFamily="34" charset="0"/>
              </a:rPr>
              <a:t>Breed programma </a:t>
            </a:r>
            <a:endParaRPr lang="nl-NL" sz="2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18770" indent="-318770" eaLnBrk="1" hangingPunct="1">
              <a:buClr>
                <a:srgbClr val="DD8047"/>
              </a:buClr>
              <a:buFont typeface="Wingdings" pitchFamily="18" charset="2"/>
              <a:buChar char=""/>
            </a:pPr>
            <a:r>
              <a:rPr lang="nl-NL" sz="2000">
                <a:latin typeface="Verdana"/>
                <a:ea typeface="Verdana"/>
                <a:cs typeface="Verdana" pitchFamily="34" charset="0"/>
              </a:rPr>
              <a:t>Uitstel van keuze</a:t>
            </a:r>
          </a:p>
          <a:p>
            <a:pPr marL="318770" indent="-318770" eaLnBrk="1" hangingPunct="1">
              <a:buClr>
                <a:srgbClr val="DD8047"/>
              </a:buClr>
              <a:buFont typeface="Wingdings" pitchFamily="18" charset="2"/>
              <a:buChar char=""/>
            </a:pPr>
            <a:r>
              <a:rPr lang="nl-NL" sz="2000">
                <a:latin typeface="Verdana"/>
                <a:ea typeface="Verdana"/>
                <a:cs typeface="Verdana" pitchFamily="34" charset="0"/>
              </a:rPr>
              <a:t>Leerjaar 3:Kennismaken met sectoren; </a:t>
            </a:r>
          </a:p>
          <a:p>
            <a:pPr marL="639445" lvl="1">
              <a:buClr>
                <a:srgbClr val="94B6D2"/>
              </a:buClr>
              <a:buFont typeface="Wingdings 2" pitchFamily="2" charset="2"/>
              <a:buChar char=""/>
            </a:pPr>
            <a:r>
              <a:rPr lang="nl-NL" sz="1800" err="1">
                <a:latin typeface="Verdana"/>
                <a:ea typeface="Verdana"/>
                <a:cs typeface="Verdana" pitchFamily="34" charset="0"/>
              </a:rPr>
              <a:t>Zorg&amp;Welzijn</a:t>
            </a:r>
            <a:r>
              <a:rPr lang="nl-NL" sz="1800">
                <a:latin typeface="Verdana"/>
                <a:ea typeface="Verdana"/>
                <a:cs typeface="Verdana" pitchFamily="34" charset="0"/>
              </a:rPr>
              <a:t>, Economie, Techniek en Media</a:t>
            </a:r>
            <a:endParaRPr lang="nl-NL" sz="1800">
              <a:cs typeface="Arial"/>
            </a:endParaRPr>
          </a:p>
          <a:p>
            <a:pPr marL="318770" indent="-318770" eaLnBrk="1" hangingPunct="1">
              <a:buClr>
                <a:srgbClr val="DD8047"/>
              </a:buClr>
              <a:buFont typeface="Wingdings" pitchFamily="18" charset="2"/>
              <a:buChar char=""/>
            </a:pPr>
            <a:r>
              <a:rPr lang="nl-NL" sz="2000">
                <a:latin typeface="Verdana"/>
                <a:ea typeface="Verdana"/>
                <a:cs typeface="Verdana" pitchFamily="34" charset="0"/>
              </a:rPr>
              <a:t>Leerjaar 4: eigen route d.m.v. keuzevakken</a:t>
            </a:r>
          </a:p>
          <a:p>
            <a:pPr marL="639445" lvl="1" eaLnBrk="1" hangingPunct="1"/>
            <a:endParaRPr lang="nl-NL" sz="2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9445" lvl="1" eaLnBrk="1" hangingPunct="1">
              <a:buClr>
                <a:srgbClr val="94B6D2"/>
              </a:buClr>
            </a:pPr>
            <a:endParaRPr lang="nl-NL" sz="2100">
              <a:latin typeface="Verdana" charset="0"/>
              <a:ea typeface="Verdana" charset="0"/>
              <a:cs typeface="Verdana" charset="0"/>
            </a:endParaRPr>
          </a:p>
          <a:p>
            <a:pPr marL="639445" lvl="1" eaLnBrk="1" hangingPunct="1"/>
            <a:endParaRPr lang="nl-NL">
              <a:latin typeface="Tw Cen MT" pitchFamily="34" charset="0"/>
              <a:ea typeface="Verdana" charset="0"/>
              <a:cs typeface="Verdana" charset="0"/>
            </a:endParaRPr>
          </a:p>
          <a:p>
            <a:pPr marL="318770" indent="-318770" eaLnBrk="1" hangingPunct="1">
              <a:buClr>
                <a:srgbClr val="DD8047"/>
              </a:buClr>
            </a:pPr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</p:txBody>
      </p:sp>
      <p:pic>
        <p:nvPicPr>
          <p:cNvPr id="12" name="Afbeelding 12" descr="logo_pasc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6803"/>
            <a:ext cx="9182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48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ep 6"/>
          <p:cNvGrpSpPr>
            <a:grpSpLocks/>
          </p:cNvGrpSpPr>
          <p:nvPr/>
        </p:nvGrpSpPr>
        <p:grpSpPr bwMode="auto">
          <a:xfrm>
            <a:off x="0" y="19050"/>
            <a:ext cx="9144001" cy="2017714"/>
            <a:chOff x="0" y="19050"/>
            <a:chExt cx="9144002" cy="2017714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0" y="19050"/>
              <a:ext cx="9144002" cy="1854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0"/>
                </a:cxn>
                <a:cxn ang="0">
                  <a:pos x="2448" y="466"/>
                </a:cxn>
                <a:cxn ang="0">
                  <a:pos x="2448" y="0"/>
                </a:cxn>
                <a:cxn ang="0">
                  <a:pos x="0" y="0"/>
                </a:cxn>
              </a:cxnLst>
              <a:rect l="0" t="0" r="r" b="b"/>
              <a:pathLst>
                <a:path w="2448" h="650">
                  <a:moveTo>
                    <a:pt x="0" y="0"/>
                  </a:moveTo>
                  <a:cubicBezTo>
                    <a:pt x="0" y="650"/>
                    <a:pt x="0" y="650"/>
                    <a:pt x="0" y="650"/>
                  </a:cubicBezTo>
                  <a:cubicBezTo>
                    <a:pt x="914" y="423"/>
                    <a:pt x="1786" y="414"/>
                    <a:pt x="2448" y="466"/>
                  </a:cubicBezTo>
                  <a:cubicBezTo>
                    <a:pt x="2448" y="0"/>
                    <a:pt x="2448" y="0"/>
                    <a:pt x="24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B5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33" name="Freeform 4"/>
            <p:cNvSpPr>
              <a:spLocks/>
            </p:cNvSpPr>
            <p:nvPr/>
          </p:nvSpPr>
          <p:spPr bwMode="auto">
            <a:xfrm>
              <a:off x="47624" y="1044575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4" name="Freeform 5"/>
            <p:cNvSpPr>
              <a:spLocks/>
            </p:cNvSpPr>
            <p:nvPr/>
          </p:nvSpPr>
          <p:spPr bwMode="auto">
            <a:xfrm>
              <a:off x="47625" y="1142984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5" name="Freeform 6"/>
            <p:cNvSpPr>
              <a:spLocks/>
            </p:cNvSpPr>
            <p:nvPr/>
          </p:nvSpPr>
          <p:spPr bwMode="auto">
            <a:xfrm>
              <a:off x="1" y="1214422"/>
              <a:ext cx="9144000" cy="822342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19" name="Titel 3"/>
          <p:cNvSpPr>
            <a:spLocks noGrp="1"/>
          </p:cNvSpPr>
          <p:nvPr>
            <p:ph type="ctrTitle" idx="4294967295"/>
          </p:nvPr>
        </p:nvSpPr>
        <p:spPr>
          <a:xfrm>
            <a:off x="539750" y="188913"/>
            <a:ext cx="8424863" cy="954087"/>
          </a:xfrm>
        </p:spPr>
        <p:txBody>
          <a:bodyPr anchor="b"/>
          <a:lstStyle/>
          <a:p>
            <a:pPr algn="ctr" eaLnBrk="1" hangingPunct="1"/>
            <a:r>
              <a:rPr lang="nl-NL"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valt er te kiezen?</a:t>
            </a:r>
          </a:p>
        </p:txBody>
      </p:sp>
      <p:sp>
        <p:nvSpPr>
          <p:cNvPr id="9220" name="Freeform 2"/>
          <p:cNvSpPr>
            <a:spLocks/>
          </p:cNvSpPr>
          <p:nvPr/>
        </p:nvSpPr>
        <p:spPr bwMode="auto">
          <a:xfrm>
            <a:off x="0" y="1214438"/>
            <a:ext cx="9144000" cy="741362"/>
          </a:xfrm>
          <a:custGeom>
            <a:avLst/>
            <a:gdLst>
              <a:gd name="T0" fmla="*/ 0 w 2448"/>
              <a:gd name="T1" fmla="*/ 2147483647 h 238"/>
              <a:gd name="T2" fmla="*/ 2147483647 w 2448"/>
              <a:gd name="T3" fmla="*/ 2147483647 h 238"/>
              <a:gd name="T4" fmla="*/ 0 60000 65536"/>
              <a:gd name="T5" fmla="*/ 0 60000 65536"/>
              <a:gd name="T6" fmla="*/ 0 w 2448"/>
              <a:gd name="T7" fmla="*/ 0 h 238"/>
              <a:gd name="T8" fmla="*/ 2448 w 244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6335">
            <a:solidFill>
              <a:srgbClr val="EFB3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 bwMode="auto">
          <a:xfrm>
            <a:off x="539750" y="1711325"/>
            <a:ext cx="8295181" cy="387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nl-NL" sz="2400" b="1" u="sng">
                <a:latin typeface="Verdana"/>
                <a:ea typeface="Verdana"/>
                <a:cs typeface="Verdana" pitchFamily="34" charset="0"/>
              </a:rPr>
              <a:t>Allround (KBL+BBL):</a:t>
            </a:r>
            <a:endParaRPr lang="nl-NL" b="1" u="sng">
              <a:latin typeface="Verdana"/>
              <a:ea typeface="Verdana"/>
            </a:endParaRPr>
          </a:p>
          <a:p>
            <a:pPr marL="318770" indent="-318770"/>
            <a:endParaRPr lang="nl-NL" sz="2400">
              <a:latin typeface="Verdana"/>
              <a:ea typeface="Verdana"/>
            </a:endParaRPr>
          </a:p>
          <a:p>
            <a:pPr marL="318770" indent="-318770"/>
            <a:endParaRPr lang="nl-NL" sz="2400">
              <a:latin typeface="Verdana"/>
              <a:ea typeface="Verdana"/>
            </a:endParaRPr>
          </a:p>
          <a:p>
            <a:pPr marL="318770" indent="-318770"/>
            <a:endParaRPr lang="nl-NL" sz="2400">
              <a:latin typeface="Verdana"/>
              <a:ea typeface="Verdana"/>
            </a:endParaRPr>
          </a:p>
          <a:p>
            <a:pPr marL="318770" indent="-318770"/>
            <a:endParaRPr lang="nl-NL" sz="2400">
              <a:latin typeface="Verdana"/>
              <a:ea typeface="Verdana"/>
            </a:endParaRPr>
          </a:p>
          <a:p>
            <a:pPr marL="318770" indent="-318770"/>
            <a:endParaRPr lang="nl-NL" sz="2400">
              <a:latin typeface="Verdana"/>
              <a:ea typeface="Verdana"/>
            </a:endParaRPr>
          </a:p>
          <a:p>
            <a:pPr marL="318770" indent="-318770"/>
            <a:endParaRPr lang="nl-NL" sz="2400">
              <a:latin typeface="Verdana"/>
              <a:ea typeface="Verdana"/>
            </a:endParaRPr>
          </a:p>
          <a:p>
            <a:pPr marL="318770" indent="-318770"/>
            <a:endParaRPr lang="nl-NL" sz="2400">
              <a:latin typeface="Verdana"/>
              <a:ea typeface="Verdana"/>
            </a:endParaRPr>
          </a:p>
          <a:p>
            <a:pPr marL="318770" indent="-318770"/>
            <a:endParaRPr lang="nl-NL" sz="2400">
              <a:latin typeface="Verdana"/>
              <a:ea typeface="Verdana"/>
            </a:endParaRPr>
          </a:p>
          <a:p>
            <a:pPr marL="318770" indent="-318770">
              <a:buFont typeface="Arial" pitchFamily="2" charset="2"/>
              <a:buChar char="•"/>
            </a:pPr>
            <a:endParaRPr lang="nl-NL" sz="1400">
              <a:latin typeface="Verdana"/>
              <a:ea typeface="Verdana"/>
            </a:endParaRPr>
          </a:p>
          <a:p>
            <a:pPr marL="318770" indent="-318770">
              <a:buFont typeface="Arial" pitchFamily="2" charset="2"/>
              <a:buChar char="•"/>
            </a:pPr>
            <a:endParaRPr lang="nl-NL" sz="140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nl-NL" sz="1400">
                <a:latin typeface="Verdana"/>
                <a:ea typeface="Verdana"/>
              </a:rPr>
              <a:t>*Geen wiskunde dan volg je het vak rekenen</a:t>
            </a:r>
          </a:p>
          <a:p>
            <a:pPr marL="318770" indent="-318770" eaLnBrk="1" hangingPunct="1"/>
            <a:endParaRPr lang="nl-NL" sz="2400">
              <a:latin typeface="Verdana"/>
              <a:ea typeface="Verdana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</p:txBody>
      </p:sp>
      <p:pic>
        <p:nvPicPr>
          <p:cNvPr id="4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086A21C-D7C8-2388-BF75-CF1AC6C4B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13" y="4839412"/>
            <a:ext cx="4116643" cy="1493078"/>
          </a:xfrm>
          <a:prstGeom prst="rect">
            <a:avLst/>
          </a:prstGeom>
        </p:spPr>
      </p:pic>
      <p:pic>
        <p:nvPicPr>
          <p:cNvPr id="2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F657F5BE-E402-BAE3-EAE5-8C3D3A405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25" y="2041971"/>
            <a:ext cx="8695425" cy="274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505"/>
            <a:ext cx="1928809" cy="1283456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852936"/>
            <a:ext cx="1928812" cy="4005065"/>
          </a:xfrm>
          <a:prstGeom prst="rect">
            <a:avLst/>
          </a:pr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nl-NL" sz="2900">
              <a:latin typeface="Tw Cen MT" pitchFamily="34" charset="0"/>
            </a:endParaRPr>
          </a:p>
        </p:txBody>
      </p:sp>
      <p:grpSp>
        <p:nvGrpSpPr>
          <p:cNvPr id="9218" name="Groep 6"/>
          <p:cNvGrpSpPr>
            <a:grpSpLocks/>
          </p:cNvGrpSpPr>
          <p:nvPr/>
        </p:nvGrpSpPr>
        <p:grpSpPr bwMode="auto">
          <a:xfrm>
            <a:off x="0" y="19050"/>
            <a:ext cx="9144001" cy="2017714"/>
            <a:chOff x="0" y="19050"/>
            <a:chExt cx="9144002" cy="2017714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0" y="19050"/>
              <a:ext cx="9144002" cy="1854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0"/>
                </a:cxn>
                <a:cxn ang="0">
                  <a:pos x="2448" y="466"/>
                </a:cxn>
                <a:cxn ang="0">
                  <a:pos x="2448" y="0"/>
                </a:cxn>
                <a:cxn ang="0">
                  <a:pos x="0" y="0"/>
                </a:cxn>
              </a:cxnLst>
              <a:rect l="0" t="0" r="r" b="b"/>
              <a:pathLst>
                <a:path w="2448" h="650">
                  <a:moveTo>
                    <a:pt x="0" y="0"/>
                  </a:moveTo>
                  <a:cubicBezTo>
                    <a:pt x="0" y="650"/>
                    <a:pt x="0" y="650"/>
                    <a:pt x="0" y="650"/>
                  </a:cubicBezTo>
                  <a:cubicBezTo>
                    <a:pt x="914" y="423"/>
                    <a:pt x="1786" y="414"/>
                    <a:pt x="2448" y="466"/>
                  </a:cubicBezTo>
                  <a:cubicBezTo>
                    <a:pt x="2448" y="0"/>
                    <a:pt x="2448" y="0"/>
                    <a:pt x="24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B5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33" name="Freeform 4"/>
            <p:cNvSpPr>
              <a:spLocks/>
            </p:cNvSpPr>
            <p:nvPr/>
          </p:nvSpPr>
          <p:spPr bwMode="auto">
            <a:xfrm>
              <a:off x="47624" y="1044575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4" name="Freeform 5"/>
            <p:cNvSpPr>
              <a:spLocks/>
            </p:cNvSpPr>
            <p:nvPr/>
          </p:nvSpPr>
          <p:spPr bwMode="auto">
            <a:xfrm>
              <a:off x="47625" y="1142984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5" name="Freeform 6"/>
            <p:cNvSpPr>
              <a:spLocks/>
            </p:cNvSpPr>
            <p:nvPr/>
          </p:nvSpPr>
          <p:spPr bwMode="auto">
            <a:xfrm>
              <a:off x="1" y="1214422"/>
              <a:ext cx="9144000" cy="822342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19" name="Titel 3"/>
          <p:cNvSpPr>
            <a:spLocks noGrp="1"/>
          </p:cNvSpPr>
          <p:nvPr>
            <p:ph type="ctrTitle" idx="4294967295"/>
          </p:nvPr>
        </p:nvSpPr>
        <p:spPr>
          <a:xfrm>
            <a:off x="539750" y="188913"/>
            <a:ext cx="8424863" cy="954087"/>
          </a:xfrm>
        </p:spPr>
        <p:txBody>
          <a:bodyPr anchor="b"/>
          <a:lstStyle/>
          <a:p>
            <a:pPr algn="ctr" eaLnBrk="1" hangingPunct="1"/>
            <a:r>
              <a:rPr lang="nl-NL"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Bovenbouw op Pascal Zuid</a:t>
            </a:r>
          </a:p>
        </p:txBody>
      </p:sp>
      <p:sp>
        <p:nvSpPr>
          <p:cNvPr id="9220" name="Freeform 2"/>
          <p:cNvSpPr>
            <a:spLocks/>
          </p:cNvSpPr>
          <p:nvPr/>
        </p:nvSpPr>
        <p:spPr bwMode="auto">
          <a:xfrm>
            <a:off x="0" y="1214438"/>
            <a:ext cx="9144000" cy="741362"/>
          </a:xfrm>
          <a:custGeom>
            <a:avLst/>
            <a:gdLst>
              <a:gd name="T0" fmla="*/ 0 w 2448"/>
              <a:gd name="T1" fmla="*/ 2147483647 h 238"/>
              <a:gd name="T2" fmla="*/ 2147483647 w 2448"/>
              <a:gd name="T3" fmla="*/ 2147483647 h 238"/>
              <a:gd name="T4" fmla="*/ 0 60000 65536"/>
              <a:gd name="T5" fmla="*/ 0 60000 65536"/>
              <a:gd name="T6" fmla="*/ 0 w 2448"/>
              <a:gd name="T7" fmla="*/ 0 h 238"/>
              <a:gd name="T8" fmla="*/ 2448 w 244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6335">
            <a:solidFill>
              <a:srgbClr val="EFB3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 bwMode="auto">
          <a:xfrm>
            <a:off x="2289019" y="1779331"/>
            <a:ext cx="6426423" cy="41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nl-NL" sz="2400" b="1" u="sng">
                <a:latin typeface="Verdana"/>
                <a:ea typeface="Verdana"/>
                <a:cs typeface="Verdana" pitchFamily="34" charset="0"/>
              </a:rPr>
              <a:t>Leerwerktraject (LWT)</a:t>
            </a:r>
          </a:p>
          <a:p>
            <a:pPr marL="318770" indent="-318770" eaLnBrk="1" hangingPunct="1"/>
            <a:r>
              <a:rPr lang="nl-NL" sz="2000">
                <a:latin typeface="Verdana"/>
                <a:ea typeface="Verdana"/>
                <a:cs typeface="Verdana" charset="0"/>
              </a:rPr>
              <a:t>Na behalen diploma (BBL) doorstroom naar:</a:t>
            </a:r>
          </a:p>
          <a:p>
            <a:pPr marL="639445" lvl="1" eaLnBrk="1" hangingPunct="1"/>
            <a:r>
              <a:rPr lang="nl-NL" sz="1600">
                <a:latin typeface="Verdana"/>
                <a:ea typeface="Verdana"/>
                <a:cs typeface="Verdana" charset="0"/>
              </a:rPr>
              <a:t>MBO niveau 2, meestal BBL opleiding</a:t>
            </a:r>
          </a:p>
          <a:p>
            <a:pPr marL="639445" lvl="1" eaLnBrk="1" hangingPunct="1">
              <a:buClr>
                <a:srgbClr val="94B6D2"/>
              </a:buClr>
            </a:pPr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</p:txBody>
      </p:sp>
      <p:pic>
        <p:nvPicPr>
          <p:cNvPr id="12" name="Afbeelding 12" descr="logo_pasc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6803"/>
            <a:ext cx="9182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F0E6D60E-0466-810F-7B52-7394AEB25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383" y="4386368"/>
            <a:ext cx="3895418" cy="1412869"/>
          </a:xfrm>
          <a:prstGeom prst="rect">
            <a:avLst/>
          </a:prstGeom>
        </p:spPr>
      </p:pic>
      <p:pic>
        <p:nvPicPr>
          <p:cNvPr id="7" name="Afbeelding 7" descr="Afbeelding met tafel&#10;&#10;Automatisch gegenereerde beschrijving">
            <a:extLst>
              <a:ext uri="{FF2B5EF4-FFF2-40B4-BE49-F238E27FC236}">
                <a16:creationId xmlns:a16="http://schemas.microsoft.com/office/drawing/2014/main" id="{B6A5D2AD-36F7-0948-AB2D-5788275F4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161" y="3171671"/>
            <a:ext cx="1057275" cy="3095625"/>
          </a:xfrm>
          <a:prstGeom prst="rect">
            <a:avLst/>
          </a:prstGeom>
        </p:spPr>
      </p:pic>
      <p:pic>
        <p:nvPicPr>
          <p:cNvPr id="16" name="Afbeelding 16" descr="Afbeelding met tafel&#10;&#10;Automatisch gegenereerde beschrijving">
            <a:extLst>
              <a:ext uri="{FF2B5EF4-FFF2-40B4-BE49-F238E27FC236}">
                <a16:creationId xmlns:a16="http://schemas.microsoft.com/office/drawing/2014/main" id="{A5E5BDB4-DF2A-EB26-1496-92723B887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7593" y="3219296"/>
            <a:ext cx="13430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48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505"/>
            <a:ext cx="1928809" cy="1283456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852936"/>
            <a:ext cx="1928812" cy="4005065"/>
          </a:xfrm>
          <a:prstGeom prst="rect">
            <a:avLst/>
          </a:pr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nl-NL" sz="2900">
              <a:latin typeface="Tw Cen MT" pitchFamily="34" charset="0"/>
            </a:endParaRPr>
          </a:p>
        </p:txBody>
      </p:sp>
      <p:grpSp>
        <p:nvGrpSpPr>
          <p:cNvPr id="9218" name="Groep 6"/>
          <p:cNvGrpSpPr>
            <a:grpSpLocks/>
          </p:cNvGrpSpPr>
          <p:nvPr/>
        </p:nvGrpSpPr>
        <p:grpSpPr bwMode="auto">
          <a:xfrm>
            <a:off x="0" y="19050"/>
            <a:ext cx="9144001" cy="2017714"/>
            <a:chOff x="0" y="19050"/>
            <a:chExt cx="9144002" cy="2017714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0" y="19050"/>
              <a:ext cx="9144002" cy="1854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0"/>
                </a:cxn>
                <a:cxn ang="0">
                  <a:pos x="2448" y="466"/>
                </a:cxn>
                <a:cxn ang="0">
                  <a:pos x="2448" y="0"/>
                </a:cxn>
                <a:cxn ang="0">
                  <a:pos x="0" y="0"/>
                </a:cxn>
              </a:cxnLst>
              <a:rect l="0" t="0" r="r" b="b"/>
              <a:pathLst>
                <a:path w="2448" h="650">
                  <a:moveTo>
                    <a:pt x="0" y="0"/>
                  </a:moveTo>
                  <a:cubicBezTo>
                    <a:pt x="0" y="650"/>
                    <a:pt x="0" y="650"/>
                    <a:pt x="0" y="650"/>
                  </a:cubicBezTo>
                  <a:cubicBezTo>
                    <a:pt x="914" y="423"/>
                    <a:pt x="1786" y="414"/>
                    <a:pt x="2448" y="466"/>
                  </a:cubicBezTo>
                  <a:cubicBezTo>
                    <a:pt x="2448" y="0"/>
                    <a:pt x="2448" y="0"/>
                    <a:pt x="24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B5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33" name="Freeform 4"/>
            <p:cNvSpPr>
              <a:spLocks/>
            </p:cNvSpPr>
            <p:nvPr/>
          </p:nvSpPr>
          <p:spPr bwMode="auto">
            <a:xfrm>
              <a:off x="47624" y="1044575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4" name="Freeform 5"/>
            <p:cNvSpPr>
              <a:spLocks/>
            </p:cNvSpPr>
            <p:nvPr/>
          </p:nvSpPr>
          <p:spPr bwMode="auto">
            <a:xfrm>
              <a:off x="47625" y="1142984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5" name="Freeform 6"/>
            <p:cNvSpPr>
              <a:spLocks/>
            </p:cNvSpPr>
            <p:nvPr/>
          </p:nvSpPr>
          <p:spPr bwMode="auto">
            <a:xfrm>
              <a:off x="1" y="1214422"/>
              <a:ext cx="9144000" cy="822342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19" name="Titel 3"/>
          <p:cNvSpPr>
            <a:spLocks noGrp="1"/>
          </p:cNvSpPr>
          <p:nvPr>
            <p:ph type="ctrTitle" idx="4294967295"/>
          </p:nvPr>
        </p:nvSpPr>
        <p:spPr>
          <a:xfrm>
            <a:off x="539750" y="188913"/>
            <a:ext cx="8424863" cy="954087"/>
          </a:xfrm>
        </p:spPr>
        <p:txBody>
          <a:bodyPr anchor="b"/>
          <a:lstStyle/>
          <a:p>
            <a:pPr algn="ctr" eaLnBrk="1" hangingPunct="1"/>
            <a:r>
              <a:rPr lang="nl-NL"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LOB lessen</a:t>
            </a:r>
          </a:p>
        </p:txBody>
      </p:sp>
      <p:sp>
        <p:nvSpPr>
          <p:cNvPr id="9220" name="Freeform 2"/>
          <p:cNvSpPr>
            <a:spLocks/>
          </p:cNvSpPr>
          <p:nvPr/>
        </p:nvSpPr>
        <p:spPr bwMode="auto">
          <a:xfrm>
            <a:off x="0" y="1214438"/>
            <a:ext cx="9144000" cy="741362"/>
          </a:xfrm>
          <a:custGeom>
            <a:avLst/>
            <a:gdLst>
              <a:gd name="T0" fmla="*/ 0 w 2448"/>
              <a:gd name="T1" fmla="*/ 2147483647 h 238"/>
              <a:gd name="T2" fmla="*/ 2147483647 w 2448"/>
              <a:gd name="T3" fmla="*/ 2147483647 h 238"/>
              <a:gd name="T4" fmla="*/ 0 60000 65536"/>
              <a:gd name="T5" fmla="*/ 0 60000 65536"/>
              <a:gd name="T6" fmla="*/ 0 w 2448"/>
              <a:gd name="T7" fmla="*/ 0 h 238"/>
              <a:gd name="T8" fmla="*/ 2448 w 244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6335">
            <a:solidFill>
              <a:srgbClr val="EFB3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 bwMode="auto">
          <a:xfrm>
            <a:off x="2318707" y="2204863"/>
            <a:ext cx="6426423" cy="41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nl-NL" sz="2000" b="1" u="sng">
                <a:latin typeface="Verdana"/>
                <a:ea typeface="Verdana"/>
                <a:cs typeface="Verdana" pitchFamily="34" charset="0"/>
              </a:rPr>
              <a:t>Loopbaan Oriëntatie Begeleiding:</a:t>
            </a:r>
            <a:endParaRPr lang="nl-NL" b="1" u="sng"/>
          </a:p>
          <a:p>
            <a:pPr marL="0" indent="0">
              <a:buNone/>
            </a:pPr>
            <a:endParaRPr lang="nl-NL" sz="2000">
              <a:latin typeface="Verdana"/>
              <a:ea typeface="Verdana"/>
              <a:cs typeface="Verdana" pitchFamily="34" charset="0"/>
            </a:endParaRPr>
          </a:p>
          <a:p>
            <a:pPr marL="318770" indent="-318770">
              <a:buClr>
                <a:srgbClr val="DD8047"/>
              </a:buClr>
              <a:buFont typeface="Wingdings" pitchFamily="18" charset="2"/>
              <a:buChar char=""/>
            </a:pPr>
            <a:r>
              <a:rPr lang="nl-NL" sz="2000">
                <a:latin typeface="Verdana"/>
                <a:ea typeface="Verdana"/>
                <a:cs typeface="Verdana" pitchFamily="34" charset="0"/>
              </a:rPr>
              <a:t>Alle leerlingen krijgen uitleg tijdens de mentoruren</a:t>
            </a:r>
            <a:endParaRPr lang="nl-NL" sz="2000">
              <a:latin typeface="Verdana"/>
              <a:ea typeface="Verdana"/>
            </a:endParaRPr>
          </a:p>
          <a:p>
            <a:pPr marL="318770" indent="-318770" eaLnBrk="1" hangingPunct="1">
              <a:buClr>
                <a:srgbClr val="DD8047"/>
              </a:buClr>
              <a:buFont typeface="Wingdings" pitchFamily="18" charset="2"/>
              <a:buChar char=""/>
            </a:pPr>
            <a:r>
              <a:rPr lang="nl-NL" sz="2000">
                <a:latin typeface="Verdana"/>
                <a:ea typeface="Verdana"/>
                <a:cs typeface="Verdana" pitchFamily="34" charset="0"/>
              </a:rPr>
              <a:t>Tumult (boekmethode)</a:t>
            </a:r>
            <a:endParaRPr lang="nl-NL" sz="2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18770" indent="-318770">
              <a:buClr>
                <a:srgbClr val="DD8047"/>
              </a:buClr>
              <a:buFont typeface="Wingdings" pitchFamily="18" charset="2"/>
              <a:buChar char=""/>
            </a:pPr>
            <a:r>
              <a:rPr lang="nl-NL" sz="2000">
                <a:latin typeface="Verdana"/>
                <a:ea typeface="Verdana"/>
                <a:cs typeface="Verdana" pitchFamily="34" charset="0"/>
              </a:rPr>
              <a:t>Beroepskeuze testen</a:t>
            </a:r>
            <a:endParaRPr lang="nl-NL" sz="2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18770" indent="-318770">
              <a:buClr>
                <a:srgbClr val="DD8047"/>
              </a:buClr>
              <a:buFont typeface="Wingdings" pitchFamily="18" charset="2"/>
              <a:buChar char=""/>
            </a:pPr>
            <a:r>
              <a:rPr lang="nl-NL" sz="2000">
                <a:latin typeface="Verdana"/>
                <a:ea typeface="Verdana"/>
              </a:rPr>
              <a:t>Bliksemstages</a:t>
            </a: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</p:txBody>
      </p:sp>
      <p:pic>
        <p:nvPicPr>
          <p:cNvPr id="12" name="Afbeelding 12" descr="logo_pasc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6803"/>
            <a:ext cx="9182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39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2" descr="logo_pasc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51" y="6078728"/>
            <a:ext cx="9182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99505"/>
            <a:ext cx="1928811" cy="1283456"/>
          </a:xfrm>
          <a:prstGeom prst="rect">
            <a:avLst/>
          </a:prstGeom>
        </p:spPr>
      </p:pic>
      <p:grpSp>
        <p:nvGrpSpPr>
          <p:cNvPr id="9218" name="Groep 6"/>
          <p:cNvGrpSpPr>
            <a:grpSpLocks/>
          </p:cNvGrpSpPr>
          <p:nvPr/>
        </p:nvGrpSpPr>
        <p:grpSpPr bwMode="auto">
          <a:xfrm>
            <a:off x="0" y="19050"/>
            <a:ext cx="9144001" cy="2017714"/>
            <a:chOff x="0" y="19050"/>
            <a:chExt cx="9144002" cy="2017714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0" y="19050"/>
              <a:ext cx="9144002" cy="1854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0"/>
                </a:cxn>
                <a:cxn ang="0">
                  <a:pos x="2448" y="466"/>
                </a:cxn>
                <a:cxn ang="0">
                  <a:pos x="2448" y="0"/>
                </a:cxn>
                <a:cxn ang="0">
                  <a:pos x="0" y="0"/>
                </a:cxn>
              </a:cxnLst>
              <a:rect l="0" t="0" r="r" b="b"/>
              <a:pathLst>
                <a:path w="2448" h="650">
                  <a:moveTo>
                    <a:pt x="0" y="0"/>
                  </a:moveTo>
                  <a:cubicBezTo>
                    <a:pt x="0" y="650"/>
                    <a:pt x="0" y="650"/>
                    <a:pt x="0" y="650"/>
                  </a:cubicBezTo>
                  <a:cubicBezTo>
                    <a:pt x="914" y="423"/>
                    <a:pt x="1786" y="414"/>
                    <a:pt x="2448" y="466"/>
                  </a:cubicBezTo>
                  <a:cubicBezTo>
                    <a:pt x="2448" y="0"/>
                    <a:pt x="2448" y="0"/>
                    <a:pt x="24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B5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33" name="Freeform 4"/>
            <p:cNvSpPr>
              <a:spLocks/>
            </p:cNvSpPr>
            <p:nvPr/>
          </p:nvSpPr>
          <p:spPr bwMode="auto">
            <a:xfrm>
              <a:off x="47624" y="1044575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4" name="Freeform 5"/>
            <p:cNvSpPr>
              <a:spLocks/>
            </p:cNvSpPr>
            <p:nvPr/>
          </p:nvSpPr>
          <p:spPr bwMode="auto">
            <a:xfrm>
              <a:off x="47625" y="1142984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5" name="Freeform 6"/>
            <p:cNvSpPr>
              <a:spLocks/>
            </p:cNvSpPr>
            <p:nvPr/>
          </p:nvSpPr>
          <p:spPr bwMode="auto">
            <a:xfrm>
              <a:off x="1" y="1214422"/>
              <a:ext cx="9144000" cy="822342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19" name="Titel 3"/>
          <p:cNvSpPr>
            <a:spLocks noGrp="1"/>
          </p:cNvSpPr>
          <p:nvPr>
            <p:ph type="ctrTitle" idx="4294967295"/>
          </p:nvPr>
        </p:nvSpPr>
        <p:spPr>
          <a:xfrm>
            <a:off x="539750" y="188913"/>
            <a:ext cx="8424863" cy="954087"/>
          </a:xfrm>
        </p:spPr>
        <p:txBody>
          <a:bodyPr anchor="b"/>
          <a:lstStyle/>
          <a:p>
            <a:pPr algn="ctr" eaLnBrk="1" hangingPunct="1"/>
            <a:r>
              <a:rPr lang="nl-NL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Samenvatting</a:t>
            </a:r>
          </a:p>
        </p:txBody>
      </p:sp>
      <p:sp>
        <p:nvSpPr>
          <p:cNvPr id="9220" name="Freeform 2"/>
          <p:cNvSpPr>
            <a:spLocks/>
          </p:cNvSpPr>
          <p:nvPr/>
        </p:nvSpPr>
        <p:spPr bwMode="auto">
          <a:xfrm>
            <a:off x="0" y="1214438"/>
            <a:ext cx="9144000" cy="741362"/>
          </a:xfrm>
          <a:custGeom>
            <a:avLst/>
            <a:gdLst>
              <a:gd name="T0" fmla="*/ 0 w 2448"/>
              <a:gd name="T1" fmla="*/ 2147483647 h 238"/>
              <a:gd name="T2" fmla="*/ 2147483647 w 2448"/>
              <a:gd name="T3" fmla="*/ 2147483647 h 238"/>
              <a:gd name="T4" fmla="*/ 0 60000 65536"/>
              <a:gd name="T5" fmla="*/ 0 60000 65536"/>
              <a:gd name="T6" fmla="*/ 0 w 2448"/>
              <a:gd name="T7" fmla="*/ 0 h 238"/>
              <a:gd name="T8" fmla="*/ 2448 w 244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6335">
            <a:solidFill>
              <a:srgbClr val="EFB3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 bwMode="auto">
          <a:xfrm>
            <a:off x="2185287" y="1552695"/>
            <a:ext cx="6426423" cy="452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8770" indent="-318770" eaLnBrk="1" hangingPunct="1"/>
            <a:endParaRPr lang="nl-NL" sz="2000">
              <a:latin typeface="Verdana"/>
              <a:ea typeface="Verdana"/>
              <a:cs typeface="Verdana" charset="0"/>
            </a:endParaRPr>
          </a:p>
          <a:p>
            <a:pPr marL="318770" indent="-318770"/>
            <a:r>
              <a:rPr lang="nl-NL" sz="2000">
                <a:latin typeface="Verdana"/>
                <a:ea typeface="Verdana"/>
                <a:cs typeface="Verdana" charset="0"/>
              </a:rPr>
              <a:t>Rapport 2 voorlopig advies.</a:t>
            </a:r>
            <a:endParaRPr lang="nl-NL"/>
          </a:p>
          <a:p>
            <a:pPr marL="318770" indent="-318770"/>
            <a:r>
              <a:rPr lang="nl-NL" sz="2000">
                <a:latin typeface="Verdana"/>
                <a:ea typeface="Verdana"/>
                <a:cs typeface="Verdana" charset="0"/>
              </a:rPr>
              <a:t>Voorlopige pakketkeuze uiterlijk 24 maart via een link die de leerlingen krijgen op hun schoolmail.</a:t>
            </a:r>
            <a:br>
              <a:rPr lang="nl-NL" sz="2000">
                <a:latin typeface="Verdana"/>
                <a:ea typeface="Verdana"/>
                <a:cs typeface="Verdana" charset="0"/>
              </a:rPr>
            </a:br>
            <a:r>
              <a:rPr lang="nl-NL" sz="2000" i="1">
                <a:latin typeface="Verdana"/>
                <a:ea typeface="Verdana"/>
              </a:rPr>
              <a:t>Mentoren begeleiden dit in de themaweek.</a:t>
            </a:r>
            <a:endParaRPr lang="nl-NL" sz="2000" i="1">
              <a:cs typeface="Arial"/>
            </a:endParaRPr>
          </a:p>
          <a:p>
            <a:pPr marL="318770" indent="-318770"/>
            <a:r>
              <a:rPr lang="nl-NL" sz="2000">
                <a:latin typeface="Verdana"/>
                <a:ea typeface="Verdana"/>
                <a:cs typeface="Verdana" charset="0"/>
              </a:rPr>
              <a:t>Rapport 3 advies over niveau TL, KBL of BBL</a:t>
            </a:r>
            <a:endParaRPr lang="nl-NL" sz="2000">
              <a:latin typeface="Verdana"/>
              <a:ea typeface="Verdana"/>
            </a:endParaRPr>
          </a:p>
          <a:p>
            <a:pPr marL="318770" indent="-318770" eaLnBrk="1" hangingPunct="1"/>
            <a:r>
              <a:rPr lang="nl-NL" sz="2000">
                <a:latin typeface="Verdana"/>
                <a:ea typeface="Verdana"/>
                <a:cs typeface="Verdana" charset="0"/>
              </a:rPr>
              <a:t>Definitieve pakketkeuze uiterlijk 9 mei, ouders krijgen een link toegestuurd. </a:t>
            </a:r>
          </a:p>
          <a:p>
            <a:pPr marL="318770" indent="-318770" eaLnBrk="1" hangingPunct="1"/>
            <a:r>
              <a:rPr lang="nl-NL" sz="2000">
                <a:latin typeface="Verdana"/>
                <a:ea typeface="Verdana"/>
                <a:cs typeface="Verdana" charset="0"/>
              </a:rPr>
              <a:t>Alle keuzes leiden naar verschillende doorstroomrichtingen op MBO en Havo</a:t>
            </a:r>
          </a:p>
          <a:p>
            <a:pPr marL="318770" indent="-318770" eaLnBrk="1" hangingPunct="1"/>
            <a:endParaRPr lang="nl-NL" sz="2200">
              <a:latin typeface="Verdana" charset="0"/>
              <a:ea typeface="Verdana" charset="0"/>
              <a:cs typeface="Verdana" charset="0"/>
            </a:endParaRPr>
          </a:p>
          <a:p>
            <a:pPr marL="318770" indent="-318770" eaLnBrk="1" hangingPunct="1"/>
            <a:endParaRPr lang="nl-NL" sz="2200">
              <a:latin typeface="Verdana" charset="0"/>
              <a:ea typeface="Verdana" charset="0"/>
              <a:cs typeface="Verdana" charset="0"/>
            </a:endParaRPr>
          </a:p>
          <a:p>
            <a:pPr marL="318770" indent="-318770" eaLnBrk="1" hangingPunct="1"/>
            <a:endParaRPr lang="nl-NL" sz="2200">
              <a:latin typeface="Verdana" charset="0"/>
              <a:ea typeface="Verdana" charset="0"/>
              <a:cs typeface="Verdana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>
              <a:buFont typeface="Wingdings" pitchFamily="2" charset="2"/>
              <a:buNone/>
            </a:pPr>
            <a:endParaRPr lang="nl-NL">
              <a:latin typeface="Tw Cen MT" pitchFamily="34" charset="0"/>
            </a:endParaRPr>
          </a:p>
          <a:p>
            <a:pPr marL="639445" lvl="1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2852936"/>
            <a:ext cx="1928812" cy="4005065"/>
          </a:xfrm>
          <a:prstGeom prst="rect">
            <a:avLst/>
          </a:pr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nl-NL" sz="290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53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505"/>
            <a:ext cx="1928809" cy="1283456"/>
          </a:xfrm>
          <a:prstGeom prst="rect">
            <a:avLst/>
          </a:prstGeom>
        </p:spPr>
      </p:pic>
      <p:grpSp>
        <p:nvGrpSpPr>
          <p:cNvPr id="9218" name="Groep 6"/>
          <p:cNvGrpSpPr>
            <a:grpSpLocks/>
          </p:cNvGrpSpPr>
          <p:nvPr/>
        </p:nvGrpSpPr>
        <p:grpSpPr bwMode="auto">
          <a:xfrm>
            <a:off x="0" y="19050"/>
            <a:ext cx="9144001" cy="2017714"/>
            <a:chOff x="0" y="19050"/>
            <a:chExt cx="9144002" cy="2017714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0" y="19050"/>
              <a:ext cx="9144002" cy="1854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0"/>
                </a:cxn>
                <a:cxn ang="0">
                  <a:pos x="2448" y="466"/>
                </a:cxn>
                <a:cxn ang="0">
                  <a:pos x="2448" y="0"/>
                </a:cxn>
                <a:cxn ang="0">
                  <a:pos x="0" y="0"/>
                </a:cxn>
              </a:cxnLst>
              <a:rect l="0" t="0" r="r" b="b"/>
              <a:pathLst>
                <a:path w="2448" h="650">
                  <a:moveTo>
                    <a:pt x="0" y="0"/>
                  </a:moveTo>
                  <a:cubicBezTo>
                    <a:pt x="0" y="650"/>
                    <a:pt x="0" y="650"/>
                    <a:pt x="0" y="650"/>
                  </a:cubicBezTo>
                  <a:cubicBezTo>
                    <a:pt x="914" y="423"/>
                    <a:pt x="1786" y="414"/>
                    <a:pt x="2448" y="466"/>
                  </a:cubicBezTo>
                  <a:cubicBezTo>
                    <a:pt x="2448" y="0"/>
                    <a:pt x="2448" y="0"/>
                    <a:pt x="24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B5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33" name="Freeform 4"/>
            <p:cNvSpPr>
              <a:spLocks/>
            </p:cNvSpPr>
            <p:nvPr/>
          </p:nvSpPr>
          <p:spPr bwMode="auto">
            <a:xfrm>
              <a:off x="47624" y="1044575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4" name="Freeform 5"/>
            <p:cNvSpPr>
              <a:spLocks/>
            </p:cNvSpPr>
            <p:nvPr/>
          </p:nvSpPr>
          <p:spPr bwMode="auto">
            <a:xfrm>
              <a:off x="47625" y="1142984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5" name="Freeform 6"/>
            <p:cNvSpPr>
              <a:spLocks/>
            </p:cNvSpPr>
            <p:nvPr/>
          </p:nvSpPr>
          <p:spPr bwMode="auto">
            <a:xfrm>
              <a:off x="1" y="1214422"/>
              <a:ext cx="9144000" cy="822342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19" name="Titel 3"/>
          <p:cNvSpPr>
            <a:spLocks noGrp="1"/>
          </p:cNvSpPr>
          <p:nvPr>
            <p:ph type="ctrTitle" idx="4294967295"/>
          </p:nvPr>
        </p:nvSpPr>
        <p:spPr>
          <a:xfrm>
            <a:off x="539750" y="188913"/>
            <a:ext cx="8424863" cy="954087"/>
          </a:xfrm>
        </p:spPr>
        <p:txBody>
          <a:bodyPr anchor="b"/>
          <a:lstStyle/>
          <a:p>
            <a:pPr algn="ctr" eaLnBrk="1" hangingPunct="1"/>
            <a:r>
              <a:rPr lang="nl-NL"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Vragen?</a:t>
            </a:r>
          </a:p>
        </p:txBody>
      </p:sp>
      <p:sp>
        <p:nvSpPr>
          <p:cNvPr id="9220" name="Freeform 2"/>
          <p:cNvSpPr>
            <a:spLocks/>
          </p:cNvSpPr>
          <p:nvPr/>
        </p:nvSpPr>
        <p:spPr bwMode="auto">
          <a:xfrm>
            <a:off x="0" y="1214438"/>
            <a:ext cx="9144000" cy="741362"/>
          </a:xfrm>
          <a:custGeom>
            <a:avLst/>
            <a:gdLst>
              <a:gd name="T0" fmla="*/ 0 w 2448"/>
              <a:gd name="T1" fmla="*/ 2147483647 h 238"/>
              <a:gd name="T2" fmla="*/ 2147483647 w 2448"/>
              <a:gd name="T3" fmla="*/ 2147483647 h 238"/>
              <a:gd name="T4" fmla="*/ 0 60000 65536"/>
              <a:gd name="T5" fmla="*/ 0 60000 65536"/>
              <a:gd name="T6" fmla="*/ 0 w 2448"/>
              <a:gd name="T7" fmla="*/ 0 h 238"/>
              <a:gd name="T8" fmla="*/ 2448 w 244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6335">
            <a:solidFill>
              <a:srgbClr val="EFB3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 bwMode="auto">
          <a:xfrm>
            <a:off x="2318707" y="2276871"/>
            <a:ext cx="6426423" cy="407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8770" indent="-318770" eaLnBrk="1" hangingPunct="1"/>
            <a:r>
              <a:rPr lang="nl-NL" sz="2400">
                <a:latin typeface="Verdana"/>
                <a:ea typeface="Verdana"/>
                <a:cs typeface="Verdana" pitchFamily="34" charset="0"/>
              </a:rPr>
              <a:t>Bij de mentoren</a:t>
            </a:r>
            <a:endParaRPr lang="nl-NL">
              <a:latin typeface="Verdana"/>
              <a:ea typeface="Verdana"/>
            </a:endParaRPr>
          </a:p>
          <a:p>
            <a:pPr marL="318770" indent="-318770" eaLnBrk="1" hangingPunct="1"/>
            <a:r>
              <a:rPr lang="nl-NL" sz="2400">
                <a:latin typeface="Verdana"/>
                <a:ea typeface="Verdana"/>
                <a:cs typeface="Verdana" pitchFamily="34" charset="0"/>
              </a:rPr>
              <a:t>Vanavond in de aula bij teamleider</a:t>
            </a:r>
            <a:endParaRPr lang="nl-NL" sz="24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18770" indent="-318770" eaLnBrk="1" hangingPunct="1"/>
            <a:endParaRPr lang="nl-NL" sz="24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18770" indent="-318770" eaLnBrk="1" hangingPunct="1"/>
            <a:r>
              <a:rPr lang="nl-NL" sz="2400">
                <a:latin typeface="Verdana"/>
                <a:ea typeface="Verdana"/>
                <a:cs typeface="Verdana" pitchFamily="34" charset="0"/>
              </a:rPr>
              <a:t>Loopbaancoördinator Mevrouw Sorber</a:t>
            </a:r>
            <a:endParaRPr lang="nl-NL" sz="2400">
              <a:latin typeface="Verdana"/>
              <a:ea typeface="Verdana"/>
            </a:endParaRPr>
          </a:p>
          <a:p>
            <a:pPr marL="639445" lvl="1"/>
            <a:r>
              <a:rPr lang="nl-NL" sz="1800">
                <a:latin typeface="Tw Cen MT"/>
              </a:rPr>
              <a:t> i.sorber@pascalzuid.nl</a:t>
            </a:r>
            <a:endParaRPr lang="nl-NL" sz="1800">
              <a:solidFill>
                <a:srgbClr val="FFCC00"/>
              </a:solidFill>
              <a:latin typeface="Verdana"/>
              <a:ea typeface="Verdana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>
              <a:buFont typeface="Wingdings" pitchFamily="2" charset="2"/>
              <a:buNone/>
            </a:pPr>
            <a:endParaRPr lang="nl-NL">
              <a:latin typeface="Tw Cen MT" pitchFamily="34" charset="0"/>
            </a:endParaRPr>
          </a:p>
          <a:p>
            <a:pPr marL="639445" lvl="1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</p:txBody>
      </p:sp>
      <p:pic>
        <p:nvPicPr>
          <p:cNvPr id="12" name="Afbeelding 12" descr="logo_pasc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6803"/>
            <a:ext cx="9182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2852936"/>
            <a:ext cx="1928812" cy="4005065"/>
          </a:xfrm>
          <a:prstGeom prst="rect">
            <a:avLst/>
          </a:pr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nl-NL" sz="290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7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96244"/>
            <a:ext cx="1928811" cy="1289979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852936"/>
            <a:ext cx="1928812" cy="4005065"/>
          </a:xfrm>
          <a:prstGeom prst="rect">
            <a:avLst/>
          </a:pr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nl-NL" sz="2900">
              <a:latin typeface="Tw Cen MT" pitchFamily="34" charset="0"/>
            </a:endParaRPr>
          </a:p>
        </p:txBody>
      </p:sp>
      <p:grpSp>
        <p:nvGrpSpPr>
          <p:cNvPr id="9218" name="Groep 6"/>
          <p:cNvGrpSpPr>
            <a:grpSpLocks/>
          </p:cNvGrpSpPr>
          <p:nvPr/>
        </p:nvGrpSpPr>
        <p:grpSpPr bwMode="auto">
          <a:xfrm>
            <a:off x="0" y="19050"/>
            <a:ext cx="9144001" cy="2017714"/>
            <a:chOff x="0" y="19050"/>
            <a:chExt cx="9144002" cy="2017714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0" y="19050"/>
              <a:ext cx="9144002" cy="1854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0"/>
                </a:cxn>
                <a:cxn ang="0">
                  <a:pos x="2448" y="466"/>
                </a:cxn>
                <a:cxn ang="0">
                  <a:pos x="2448" y="0"/>
                </a:cxn>
                <a:cxn ang="0">
                  <a:pos x="0" y="0"/>
                </a:cxn>
              </a:cxnLst>
              <a:rect l="0" t="0" r="r" b="b"/>
              <a:pathLst>
                <a:path w="2448" h="650">
                  <a:moveTo>
                    <a:pt x="0" y="0"/>
                  </a:moveTo>
                  <a:cubicBezTo>
                    <a:pt x="0" y="650"/>
                    <a:pt x="0" y="650"/>
                    <a:pt x="0" y="650"/>
                  </a:cubicBezTo>
                  <a:cubicBezTo>
                    <a:pt x="914" y="423"/>
                    <a:pt x="1786" y="414"/>
                    <a:pt x="2448" y="466"/>
                  </a:cubicBezTo>
                  <a:cubicBezTo>
                    <a:pt x="2448" y="0"/>
                    <a:pt x="2448" y="0"/>
                    <a:pt x="24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B5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33" name="Freeform 4"/>
            <p:cNvSpPr>
              <a:spLocks/>
            </p:cNvSpPr>
            <p:nvPr/>
          </p:nvSpPr>
          <p:spPr bwMode="auto">
            <a:xfrm>
              <a:off x="47624" y="1044575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4" name="Freeform 5"/>
            <p:cNvSpPr>
              <a:spLocks/>
            </p:cNvSpPr>
            <p:nvPr/>
          </p:nvSpPr>
          <p:spPr bwMode="auto">
            <a:xfrm>
              <a:off x="47625" y="1142984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5" name="Freeform 6"/>
            <p:cNvSpPr>
              <a:spLocks/>
            </p:cNvSpPr>
            <p:nvPr/>
          </p:nvSpPr>
          <p:spPr bwMode="auto">
            <a:xfrm>
              <a:off x="1" y="1214422"/>
              <a:ext cx="9144000" cy="822342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19" name="Titel 3"/>
          <p:cNvSpPr>
            <a:spLocks noGrp="1"/>
          </p:cNvSpPr>
          <p:nvPr>
            <p:ph type="ctrTitle" idx="4294967295"/>
          </p:nvPr>
        </p:nvSpPr>
        <p:spPr>
          <a:xfrm>
            <a:off x="539750" y="188913"/>
            <a:ext cx="8424863" cy="954087"/>
          </a:xfrm>
        </p:spPr>
        <p:txBody>
          <a:bodyPr anchor="b"/>
          <a:lstStyle/>
          <a:p>
            <a:pPr algn="ctr" eaLnBrk="1" hangingPunct="1"/>
            <a:r>
              <a:rPr lang="nl-NL"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Vanavond</a:t>
            </a:r>
          </a:p>
        </p:txBody>
      </p:sp>
      <p:sp>
        <p:nvSpPr>
          <p:cNvPr id="9220" name="Freeform 2"/>
          <p:cNvSpPr>
            <a:spLocks/>
          </p:cNvSpPr>
          <p:nvPr/>
        </p:nvSpPr>
        <p:spPr bwMode="auto">
          <a:xfrm>
            <a:off x="0" y="1214438"/>
            <a:ext cx="9144000" cy="741362"/>
          </a:xfrm>
          <a:custGeom>
            <a:avLst/>
            <a:gdLst>
              <a:gd name="T0" fmla="*/ 0 w 2448"/>
              <a:gd name="T1" fmla="*/ 2147483647 h 238"/>
              <a:gd name="T2" fmla="*/ 2147483647 w 2448"/>
              <a:gd name="T3" fmla="*/ 2147483647 h 238"/>
              <a:gd name="T4" fmla="*/ 0 60000 65536"/>
              <a:gd name="T5" fmla="*/ 0 60000 65536"/>
              <a:gd name="T6" fmla="*/ 0 w 2448"/>
              <a:gd name="T7" fmla="*/ 0 h 238"/>
              <a:gd name="T8" fmla="*/ 2448 w 244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6335">
            <a:solidFill>
              <a:srgbClr val="EFB3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 bwMode="auto">
          <a:xfrm>
            <a:off x="2318707" y="2204863"/>
            <a:ext cx="6426423" cy="41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nl-NL" sz="2400" b="1" u="sng">
                <a:latin typeface="Verdana"/>
                <a:ea typeface="Verdana"/>
              </a:rPr>
              <a:t>Inhoud:</a:t>
            </a:r>
            <a:endParaRPr lang="nl-NL" b="1" u="sng">
              <a:latin typeface="Verdana"/>
              <a:ea typeface="Verdana"/>
            </a:endParaRPr>
          </a:p>
          <a:p>
            <a:pPr marL="318770" indent="-318770" eaLnBrk="1" hangingPunct="1">
              <a:buClr>
                <a:srgbClr val="DD8047"/>
              </a:buClr>
              <a:buFont typeface="Wingdings" pitchFamily="18" charset="2"/>
              <a:buChar char=""/>
            </a:pPr>
            <a:endParaRPr lang="nl-NL" sz="2000">
              <a:latin typeface="Verdana"/>
              <a:ea typeface="Verdana"/>
              <a:cs typeface="Verdana" pitchFamily="34" charset="0"/>
            </a:endParaRPr>
          </a:p>
          <a:p>
            <a:pPr marL="318770" indent="-318770">
              <a:buClr>
                <a:srgbClr val="DD8047"/>
              </a:buClr>
              <a:buFont typeface="Wingdings" pitchFamily="18" charset="2"/>
              <a:buChar char=""/>
            </a:pPr>
            <a:r>
              <a:rPr lang="nl-NL" sz="2000">
                <a:latin typeface="Verdana"/>
                <a:ea typeface="Verdana"/>
                <a:cs typeface="Verdana" pitchFamily="34" charset="0"/>
              </a:rPr>
              <a:t>Doorstroom naar leerjaar 3</a:t>
            </a:r>
            <a:endParaRPr lang="nl-NL"/>
          </a:p>
          <a:p>
            <a:pPr marL="318770" indent="-318770" eaLnBrk="1" hangingPunct="1">
              <a:buClr>
                <a:srgbClr val="DD8047"/>
              </a:buClr>
              <a:buFont typeface="Wingdings" pitchFamily="18" charset="2"/>
              <a:buChar char=""/>
            </a:pPr>
            <a:r>
              <a:rPr lang="nl-NL" sz="2000">
                <a:latin typeface="Verdana"/>
                <a:ea typeface="Verdana"/>
                <a:cs typeface="Verdana" pitchFamily="34" charset="0"/>
              </a:rPr>
              <a:t>Afdelingen in de bovenbouw</a:t>
            </a:r>
          </a:p>
          <a:p>
            <a:pPr marL="318770" indent="-318770" eaLnBrk="1" hangingPunct="1">
              <a:buClr>
                <a:srgbClr val="DD8047"/>
              </a:buClr>
              <a:buFont typeface="Wingdings" pitchFamily="18" charset="2"/>
              <a:buChar char=""/>
            </a:pPr>
            <a:r>
              <a:rPr lang="nl-NL" sz="2000">
                <a:latin typeface="Verdana"/>
                <a:ea typeface="Verdana"/>
                <a:cs typeface="Verdana" pitchFamily="34" charset="0"/>
              </a:rPr>
              <a:t>Welke keuze moet de leerling maken</a:t>
            </a:r>
          </a:p>
          <a:p>
            <a:pPr marL="318770" indent="-318770" eaLnBrk="1" hangingPunct="1">
              <a:buClr>
                <a:srgbClr val="DD8047"/>
              </a:buClr>
              <a:buFont typeface="Wingdings" pitchFamily="18" charset="2"/>
              <a:buChar char=""/>
            </a:pPr>
            <a:r>
              <a:rPr lang="nl-NL" sz="2000">
                <a:latin typeface="Verdana"/>
                <a:ea typeface="Verdana"/>
                <a:cs typeface="Verdana" pitchFamily="34" charset="0"/>
              </a:rPr>
              <a:t>LOB programma </a:t>
            </a:r>
          </a:p>
          <a:p>
            <a:pPr marL="318770" indent="-318770" eaLnBrk="1" hangingPunct="1">
              <a:buClr>
                <a:srgbClr val="DD8047"/>
              </a:buClr>
              <a:buFont typeface="Wingdings" pitchFamily="18" charset="2"/>
              <a:buChar char=""/>
            </a:pPr>
            <a:r>
              <a:rPr lang="nl-NL" sz="2000">
                <a:latin typeface="Verdana"/>
                <a:ea typeface="Verdana"/>
                <a:cs typeface="Verdana" charset="0"/>
              </a:rPr>
              <a:t>Na afloop vragen? </a:t>
            </a:r>
            <a:endParaRPr lang="nl-NL" sz="2000">
              <a:latin typeface="Verdana" charset="0"/>
              <a:ea typeface="Verdana" charset="0"/>
              <a:cs typeface="Verdana" charset="0"/>
            </a:endParaRPr>
          </a:p>
          <a:p>
            <a:pPr marL="318770" indent="-318770" eaLnBrk="1" hangingPunct="1">
              <a:buFont typeface="Wingdings" pitchFamily="2" charset="2"/>
              <a:buNone/>
            </a:pPr>
            <a:endParaRPr lang="nl-NL">
              <a:latin typeface="Tw Cen MT" pitchFamily="34" charset="0"/>
            </a:endParaRPr>
          </a:p>
          <a:p>
            <a:pPr marL="639445" lvl="1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</p:txBody>
      </p:sp>
      <p:pic>
        <p:nvPicPr>
          <p:cNvPr id="12" name="Afbeelding 12" descr="logo_pasc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6803"/>
            <a:ext cx="9182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77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99505"/>
            <a:ext cx="1928811" cy="1283456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852936"/>
            <a:ext cx="1928812" cy="4005065"/>
          </a:xfrm>
          <a:prstGeom prst="rect">
            <a:avLst/>
          </a:pr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nl-NL" sz="2900">
              <a:latin typeface="Tw Cen MT" pitchFamily="34" charset="0"/>
            </a:endParaRPr>
          </a:p>
        </p:txBody>
      </p:sp>
      <p:grpSp>
        <p:nvGrpSpPr>
          <p:cNvPr id="9218" name="Groep 6"/>
          <p:cNvGrpSpPr>
            <a:grpSpLocks/>
          </p:cNvGrpSpPr>
          <p:nvPr/>
        </p:nvGrpSpPr>
        <p:grpSpPr bwMode="auto">
          <a:xfrm>
            <a:off x="0" y="19050"/>
            <a:ext cx="9144001" cy="2017714"/>
            <a:chOff x="0" y="19050"/>
            <a:chExt cx="9144002" cy="2017714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0" y="19050"/>
              <a:ext cx="9144002" cy="1854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0"/>
                </a:cxn>
                <a:cxn ang="0">
                  <a:pos x="2448" y="466"/>
                </a:cxn>
                <a:cxn ang="0">
                  <a:pos x="2448" y="0"/>
                </a:cxn>
                <a:cxn ang="0">
                  <a:pos x="0" y="0"/>
                </a:cxn>
              </a:cxnLst>
              <a:rect l="0" t="0" r="r" b="b"/>
              <a:pathLst>
                <a:path w="2448" h="650">
                  <a:moveTo>
                    <a:pt x="0" y="0"/>
                  </a:moveTo>
                  <a:cubicBezTo>
                    <a:pt x="0" y="650"/>
                    <a:pt x="0" y="650"/>
                    <a:pt x="0" y="650"/>
                  </a:cubicBezTo>
                  <a:cubicBezTo>
                    <a:pt x="914" y="423"/>
                    <a:pt x="1786" y="414"/>
                    <a:pt x="2448" y="466"/>
                  </a:cubicBezTo>
                  <a:cubicBezTo>
                    <a:pt x="2448" y="0"/>
                    <a:pt x="2448" y="0"/>
                    <a:pt x="24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B5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33" name="Freeform 4"/>
            <p:cNvSpPr>
              <a:spLocks/>
            </p:cNvSpPr>
            <p:nvPr/>
          </p:nvSpPr>
          <p:spPr bwMode="auto">
            <a:xfrm>
              <a:off x="47624" y="1044575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4" name="Freeform 5"/>
            <p:cNvSpPr>
              <a:spLocks/>
            </p:cNvSpPr>
            <p:nvPr/>
          </p:nvSpPr>
          <p:spPr bwMode="auto">
            <a:xfrm>
              <a:off x="47625" y="1142984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5" name="Freeform 6"/>
            <p:cNvSpPr>
              <a:spLocks/>
            </p:cNvSpPr>
            <p:nvPr/>
          </p:nvSpPr>
          <p:spPr bwMode="auto">
            <a:xfrm>
              <a:off x="1" y="1214422"/>
              <a:ext cx="9144000" cy="822342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19" name="Titel 3"/>
          <p:cNvSpPr>
            <a:spLocks noGrp="1"/>
          </p:cNvSpPr>
          <p:nvPr>
            <p:ph type="ctrTitle" idx="4294967295"/>
          </p:nvPr>
        </p:nvSpPr>
        <p:spPr>
          <a:xfrm>
            <a:off x="539750" y="188913"/>
            <a:ext cx="8424863" cy="954087"/>
          </a:xfrm>
        </p:spPr>
        <p:txBody>
          <a:bodyPr anchor="b"/>
          <a:lstStyle/>
          <a:p>
            <a:pPr algn="ctr" eaLnBrk="1" hangingPunct="1"/>
            <a:r>
              <a:rPr lang="nl-NL"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Doorstroom naar leerjaar 3</a:t>
            </a:r>
          </a:p>
        </p:txBody>
      </p:sp>
      <p:sp>
        <p:nvSpPr>
          <p:cNvPr id="9220" name="Freeform 2"/>
          <p:cNvSpPr>
            <a:spLocks/>
          </p:cNvSpPr>
          <p:nvPr/>
        </p:nvSpPr>
        <p:spPr bwMode="auto">
          <a:xfrm>
            <a:off x="0" y="1214438"/>
            <a:ext cx="9144000" cy="741362"/>
          </a:xfrm>
          <a:custGeom>
            <a:avLst/>
            <a:gdLst>
              <a:gd name="T0" fmla="*/ 0 w 2448"/>
              <a:gd name="T1" fmla="*/ 2147483647 h 238"/>
              <a:gd name="T2" fmla="*/ 2147483647 w 2448"/>
              <a:gd name="T3" fmla="*/ 2147483647 h 238"/>
              <a:gd name="T4" fmla="*/ 0 60000 65536"/>
              <a:gd name="T5" fmla="*/ 0 60000 65536"/>
              <a:gd name="T6" fmla="*/ 0 w 2448"/>
              <a:gd name="T7" fmla="*/ 0 h 238"/>
              <a:gd name="T8" fmla="*/ 2448 w 244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6335">
            <a:solidFill>
              <a:srgbClr val="EFB3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 bwMode="auto">
          <a:xfrm>
            <a:off x="2318707" y="2204863"/>
            <a:ext cx="6426423" cy="41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8770" indent="-318770" eaLnBrk="1" hangingPunct="1"/>
            <a:endParaRPr lang="nl-NL" sz="2000">
              <a:latin typeface="Verdana"/>
              <a:ea typeface="Verdana"/>
              <a:cs typeface="Verdana" pitchFamily="34" charset="0"/>
            </a:endParaRPr>
          </a:p>
          <a:p>
            <a:pPr marL="318770" indent="-318770"/>
            <a:r>
              <a:rPr lang="nl-NL" sz="2000">
                <a:latin typeface="Verdana"/>
                <a:ea typeface="Verdana"/>
                <a:cs typeface="Verdana" pitchFamily="34" charset="0"/>
              </a:rPr>
              <a:t>Theoretische Leerweg (TL)</a:t>
            </a:r>
            <a:endParaRPr lang="nl-NL" sz="2000">
              <a:cs typeface="Arial"/>
            </a:endParaRPr>
          </a:p>
          <a:p>
            <a:pPr marL="318770" indent="-318770" eaLnBrk="1" hangingPunct="1"/>
            <a:r>
              <a:rPr lang="nl-NL" sz="2000">
                <a:latin typeface="Verdana"/>
                <a:ea typeface="Verdana"/>
                <a:cs typeface="Verdana" pitchFamily="34" charset="0"/>
              </a:rPr>
              <a:t>Kader beroepsgerichte leerweg (KBL)</a:t>
            </a:r>
          </a:p>
          <a:p>
            <a:pPr marL="318770" indent="-318770" eaLnBrk="1" hangingPunct="1"/>
            <a:r>
              <a:rPr lang="nl-NL" sz="2000">
                <a:latin typeface="Verdana"/>
                <a:ea typeface="Verdana"/>
                <a:cs typeface="Verdana" pitchFamily="34" charset="0"/>
              </a:rPr>
              <a:t>Basis beroepsgerichte leerweg (BBL)</a:t>
            </a:r>
          </a:p>
          <a:p>
            <a:pPr marL="318770" indent="-318770" eaLnBrk="1" hangingPunct="1"/>
            <a:r>
              <a:rPr lang="nl-NL" sz="2000">
                <a:latin typeface="Verdana"/>
                <a:ea typeface="Verdana"/>
                <a:cs typeface="Verdana" pitchFamily="34" charset="0"/>
              </a:rPr>
              <a:t>Leerwerktraject (BBL)</a:t>
            </a:r>
          </a:p>
          <a:p>
            <a:pPr marL="318770" indent="-318770" eaLnBrk="1" hangingPunct="1"/>
            <a:endParaRPr lang="nl-NL" sz="2000">
              <a:latin typeface="Tw Cen MT" pitchFamily="34" charset="0"/>
            </a:endParaRPr>
          </a:p>
          <a:p>
            <a:pPr marL="318770" indent="-318770" eaLnBrk="1" hangingPunct="1">
              <a:buClr>
                <a:schemeClr val="accent5"/>
              </a:buClr>
            </a:pPr>
            <a:r>
              <a:rPr lang="nl-NL" sz="2000" i="1">
                <a:latin typeface="Verdana"/>
                <a:ea typeface="Verdana"/>
              </a:rPr>
              <a:t>Advies gegeven bij rapport 2</a:t>
            </a:r>
          </a:p>
          <a:p>
            <a:pPr marL="318770" indent="-318770" eaLnBrk="1" hangingPunct="1">
              <a:buClr>
                <a:schemeClr val="accent5"/>
              </a:buClr>
            </a:pPr>
            <a:r>
              <a:rPr lang="nl-NL" sz="2000" i="1">
                <a:latin typeface="Verdana"/>
                <a:ea typeface="Verdana"/>
              </a:rPr>
              <a:t>Definitief advies bij rapport 3</a:t>
            </a: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>
              <a:buFont typeface="Wingdings" pitchFamily="2" charset="2"/>
              <a:buNone/>
            </a:pPr>
            <a:endParaRPr lang="nl-NL">
              <a:latin typeface="Tw Cen MT" pitchFamily="34" charset="0"/>
            </a:endParaRPr>
          </a:p>
          <a:p>
            <a:pPr marL="639445" lvl="1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</p:txBody>
      </p:sp>
      <p:pic>
        <p:nvPicPr>
          <p:cNvPr id="12" name="Afbeelding 12" descr="logo_pasc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6803"/>
            <a:ext cx="9182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06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505"/>
            <a:ext cx="1928809" cy="1283456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852936"/>
            <a:ext cx="1928812" cy="4005065"/>
          </a:xfrm>
          <a:prstGeom prst="rect">
            <a:avLst/>
          </a:pr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nl-NL" sz="2900">
              <a:latin typeface="Tw Cen MT" pitchFamily="34" charset="0"/>
            </a:endParaRPr>
          </a:p>
        </p:txBody>
      </p:sp>
      <p:grpSp>
        <p:nvGrpSpPr>
          <p:cNvPr id="9218" name="Groep 6"/>
          <p:cNvGrpSpPr>
            <a:grpSpLocks/>
          </p:cNvGrpSpPr>
          <p:nvPr/>
        </p:nvGrpSpPr>
        <p:grpSpPr bwMode="auto">
          <a:xfrm>
            <a:off x="0" y="19050"/>
            <a:ext cx="9144001" cy="2017714"/>
            <a:chOff x="0" y="19050"/>
            <a:chExt cx="9144002" cy="2017714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0" y="19050"/>
              <a:ext cx="9144002" cy="1854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0"/>
                </a:cxn>
                <a:cxn ang="0">
                  <a:pos x="2448" y="466"/>
                </a:cxn>
                <a:cxn ang="0">
                  <a:pos x="2448" y="0"/>
                </a:cxn>
                <a:cxn ang="0">
                  <a:pos x="0" y="0"/>
                </a:cxn>
              </a:cxnLst>
              <a:rect l="0" t="0" r="r" b="b"/>
              <a:pathLst>
                <a:path w="2448" h="650">
                  <a:moveTo>
                    <a:pt x="0" y="0"/>
                  </a:moveTo>
                  <a:cubicBezTo>
                    <a:pt x="0" y="650"/>
                    <a:pt x="0" y="650"/>
                    <a:pt x="0" y="650"/>
                  </a:cubicBezTo>
                  <a:cubicBezTo>
                    <a:pt x="914" y="423"/>
                    <a:pt x="1786" y="414"/>
                    <a:pt x="2448" y="466"/>
                  </a:cubicBezTo>
                  <a:cubicBezTo>
                    <a:pt x="2448" y="0"/>
                    <a:pt x="2448" y="0"/>
                    <a:pt x="24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B5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33" name="Freeform 4"/>
            <p:cNvSpPr>
              <a:spLocks/>
            </p:cNvSpPr>
            <p:nvPr/>
          </p:nvSpPr>
          <p:spPr bwMode="auto">
            <a:xfrm>
              <a:off x="47624" y="1044575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4" name="Freeform 5"/>
            <p:cNvSpPr>
              <a:spLocks/>
            </p:cNvSpPr>
            <p:nvPr/>
          </p:nvSpPr>
          <p:spPr bwMode="auto">
            <a:xfrm>
              <a:off x="47625" y="1142984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5" name="Freeform 6"/>
            <p:cNvSpPr>
              <a:spLocks/>
            </p:cNvSpPr>
            <p:nvPr/>
          </p:nvSpPr>
          <p:spPr bwMode="auto">
            <a:xfrm>
              <a:off x="1" y="1214422"/>
              <a:ext cx="9144000" cy="822342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19" name="Titel 3"/>
          <p:cNvSpPr>
            <a:spLocks noGrp="1"/>
          </p:cNvSpPr>
          <p:nvPr>
            <p:ph type="ctrTitle" idx="4294967295"/>
          </p:nvPr>
        </p:nvSpPr>
        <p:spPr>
          <a:xfrm>
            <a:off x="539750" y="188913"/>
            <a:ext cx="8424863" cy="954087"/>
          </a:xfrm>
        </p:spPr>
        <p:txBody>
          <a:bodyPr anchor="b"/>
          <a:lstStyle/>
          <a:p>
            <a:pPr algn="ctr" eaLnBrk="1" hangingPunct="1"/>
            <a:r>
              <a:rPr lang="nl-NL"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Keuzeproces</a:t>
            </a:r>
          </a:p>
        </p:txBody>
      </p:sp>
      <p:sp>
        <p:nvSpPr>
          <p:cNvPr id="9220" name="Freeform 2"/>
          <p:cNvSpPr>
            <a:spLocks/>
          </p:cNvSpPr>
          <p:nvPr/>
        </p:nvSpPr>
        <p:spPr bwMode="auto">
          <a:xfrm>
            <a:off x="0" y="1214438"/>
            <a:ext cx="9144000" cy="741362"/>
          </a:xfrm>
          <a:custGeom>
            <a:avLst/>
            <a:gdLst>
              <a:gd name="T0" fmla="*/ 0 w 2448"/>
              <a:gd name="T1" fmla="*/ 2147483647 h 238"/>
              <a:gd name="T2" fmla="*/ 2147483647 w 2448"/>
              <a:gd name="T3" fmla="*/ 2147483647 h 238"/>
              <a:gd name="T4" fmla="*/ 0 60000 65536"/>
              <a:gd name="T5" fmla="*/ 0 60000 65536"/>
              <a:gd name="T6" fmla="*/ 0 w 2448"/>
              <a:gd name="T7" fmla="*/ 0 h 238"/>
              <a:gd name="T8" fmla="*/ 2448 w 244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6335">
            <a:solidFill>
              <a:srgbClr val="EFB3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 bwMode="auto">
          <a:xfrm>
            <a:off x="2289952" y="1601014"/>
            <a:ext cx="6426423" cy="496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8770" indent="-318770" eaLnBrk="1" hangingPunct="1"/>
            <a:endParaRPr lang="nl-NL" sz="2400">
              <a:latin typeface="Verdana"/>
              <a:ea typeface="Verdana"/>
              <a:cs typeface="Verdana" pitchFamily="34" charset="0"/>
            </a:endParaRPr>
          </a:p>
          <a:p>
            <a:pPr marL="318770" indent="-318770"/>
            <a:endParaRPr lang="nl-NL" sz="2000">
              <a:latin typeface="Verdana"/>
              <a:ea typeface="Verdana"/>
              <a:cs typeface="Verdana" pitchFamily="34" charset="0"/>
            </a:endParaRPr>
          </a:p>
          <a:p>
            <a:pPr marL="318770" indent="-318770"/>
            <a:r>
              <a:rPr lang="nl-NL" sz="2000">
                <a:latin typeface="Verdana"/>
                <a:ea typeface="Verdana"/>
                <a:cs typeface="Verdana" pitchFamily="34" charset="0"/>
              </a:rPr>
              <a:t>Alle leerlingen ontvangen informatie over welke keuzes er zijn.</a:t>
            </a:r>
            <a:endParaRPr lang="nl-NL" sz="2000">
              <a:latin typeface="Verdana"/>
              <a:ea typeface="Verdana"/>
            </a:endParaRPr>
          </a:p>
          <a:p>
            <a:pPr marL="318770" indent="-318770" eaLnBrk="1" hangingPunct="1"/>
            <a:r>
              <a:rPr lang="nl-NL" sz="2000">
                <a:latin typeface="Verdana"/>
                <a:ea typeface="Verdana"/>
                <a:cs typeface="Verdana" pitchFamily="34" charset="0"/>
              </a:rPr>
              <a:t>Tijdens mentoruren speciaal LOB programma.</a:t>
            </a:r>
          </a:p>
          <a:p>
            <a:pPr marL="318770" indent="-318770"/>
            <a:r>
              <a:rPr lang="nl-NL" sz="2000" u="sng">
                <a:latin typeface="Verdana"/>
                <a:ea typeface="Verdana"/>
                <a:cs typeface="Verdana" pitchFamily="34" charset="0"/>
              </a:rPr>
              <a:t>Voorlopige pakketkeuze invullen</a:t>
            </a:r>
            <a:r>
              <a:rPr lang="nl-NL" sz="2000">
                <a:latin typeface="Verdana"/>
                <a:ea typeface="Verdana"/>
                <a:cs typeface="Verdana" pitchFamily="34" charset="0"/>
              </a:rPr>
              <a:t> m.b.v. mentoren tijdens Themaweek (15-21 maart).</a:t>
            </a:r>
            <a:br>
              <a:rPr lang="nl-NL" sz="2000">
                <a:latin typeface="Verdana"/>
                <a:ea typeface="Verdana"/>
                <a:cs typeface="Verdana" pitchFamily="34" charset="0"/>
              </a:rPr>
            </a:br>
            <a:r>
              <a:rPr lang="nl-NL" sz="2000">
                <a:latin typeface="Verdana"/>
                <a:ea typeface="Verdana"/>
                <a:cs typeface="Verdana" pitchFamily="34" charset="0"/>
              </a:rPr>
              <a:t>Leerlingen krijgen via hun schoolmail een link.</a:t>
            </a:r>
          </a:p>
          <a:p>
            <a:pPr marL="318770" indent="-318770"/>
            <a:r>
              <a:rPr lang="nl-NL" sz="2400">
                <a:latin typeface="Arial"/>
                <a:ea typeface="Verdana"/>
                <a:cs typeface="Arial"/>
                <a:hlinkClick r:id="rId4"/>
              </a:rPr>
              <a:t>https://vimeo.com/768046970/f94dc6f300</a:t>
            </a:r>
            <a:endParaRPr lang="nl-NL" sz="2400">
              <a:latin typeface="Arial"/>
              <a:ea typeface="Verdana"/>
              <a:cs typeface="Verdana" pitchFamily="34" charset="0"/>
            </a:endParaRPr>
          </a:p>
          <a:p>
            <a:pPr marL="318770" indent="-318770"/>
            <a:endParaRPr lang="nl-NL" sz="2400">
              <a:latin typeface="Arial"/>
              <a:ea typeface="Verdana"/>
              <a:cs typeface="Arial"/>
            </a:endParaRPr>
          </a:p>
          <a:p>
            <a:pPr marL="318770" indent="-318770" eaLnBrk="1" hangingPunct="1"/>
            <a:endParaRPr lang="nl-NL" sz="2400">
              <a:latin typeface="Verdana"/>
              <a:ea typeface="Verdana"/>
            </a:endParaRPr>
          </a:p>
          <a:p>
            <a:pPr marL="318770" indent="-318770" eaLnBrk="1" hangingPunct="1"/>
            <a:endParaRPr lang="nl-NL" sz="2400">
              <a:latin typeface="Verdana"/>
              <a:ea typeface="Verdana"/>
            </a:endParaRPr>
          </a:p>
        </p:txBody>
      </p:sp>
      <p:pic>
        <p:nvPicPr>
          <p:cNvPr id="12" name="Afbeelding 12" descr="logo_pasca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851" y="5993003"/>
            <a:ext cx="9182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61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505"/>
            <a:ext cx="1928809" cy="1283456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852936"/>
            <a:ext cx="1928812" cy="4005065"/>
          </a:xfrm>
          <a:prstGeom prst="rect">
            <a:avLst/>
          </a:pr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nl-NL" sz="2900">
              <a:latin typeface="Tw Cen MT" pitchFamily="34" charset="0"/>
            </a:endParaRPr>
          </a:p>
        </p:txBody>
      </p:sp>
      <p:grpSp>
        <p:nvGrpSpPr>
          <p:cNvPr id="9218" name="Groep 6"/>
          <p:cNvGrpSpPr>
            <a:grpSpLocks/>
          </p:cNvGrpSpPr>
          <p:nvPr/>
        </p:nvGrpSpPr>
        <p:grpSpPr bwMode="auto">
          <a:xfrm>
            <a:off x="0" y="19050"/>
            <a:ext cx="9144001" cy="2017714"/>
            <a:chOff x="0" y="19050"/>
            <a:chExt cx="9144002" cy="2017714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0" y="19050"/>
              <a:ext cx="9144002" cy="1854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0"/>
                </a:cxn>
                <a:cxn ang="0">
                  <a:pos x="2448" y="466"/>
                </a:cxn>
                <a:cxn ang="0">
                  <a:pos x="2448" y="0"/>
                </a:cxn>
                <a:cxn ang="0">
                  <a:pos x="0" y="0"/>
                </a:cxn>
              </a:cxnLst>
              <a:rect l="0" t="0" r="r" b="b"/>
              <a:pathLst>
                <a:path w="2448" h="650">
                  <a:moveTo>
                    <a:pt x="0" y="0"/>
                  </a:moveTo>
                  <a:cubicBezTo>
                    <a:pt x="0" y="650"/>
                    <a:pt x="0" y="650"/>
                    <a:pt x="0" y="650"/>
                  </a:cubicBezTo>
                  <a:cubicBezTo>
                    <a:pt x="914" y="423"/>
                    <a:pt x="1786" y="414"/>
                    <a:pt x="2448" y="466"/>
                  </a:cubicBezTo>
                  <a:cubicBezTo>
                    <a:pt x="2448" y="0"/>
                    <a:pt x="2448" y="0"/>
                    <a:pt x="24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B5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33" name="Freeform 4"/>
            <p:cNvSpPr>
              <a:spLocks/>
            </p:cNvSpPr>
            <p:nvPr/>
          </p:nvSpPr>
          <p:spPr bwMode="auto">
            <a:xfrm>
              <a:off x="47624" y="1044575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4" name="Freeform 5"/>
            <p:cNvSpPr>
              <a:spLocks/>
            </p:cNvSpPr>
            <p:nvPr/>
          </p:nvSpPr>
          <p:spPr bwMode="auto">
            <a:xfrm>
              <a:off x="47625" y="1142984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5" name="Freeform 6"/>
            <p:cNvSpPr>
              <a:spLocks/>
            </p:cNvSpPr>
            <p:nvPr/>
          </p:nvSpPr>
          <p:spPr bwMode="auto">
            <a:xfrm>
              <a:off x="1" y="1214422"/>
              <a:ext cx="9144000" cy="822342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19" name="Titel 3"/>
          <p:cNvSpPr>
            <a:spLocks noGrp="1"/>
          </p:cNvSpPr>
          <p:nvPr>
            <p:ph type="ctrTitle" idx="4294967295"/>
          </p:nvPr>
        </p:nvSpPr>
        <p:spPr>
          <a:xfrm>
            <a:off x="539750" y="188913"/>
            <a:ext cx="8424863" cy="954087"/>
          </a:xfrm>
        </p:spPr>
        <p:txBody>
          <a:bodyPr anchor="b"/>
          <a:lstStyle/>
          <a:p>
            <a:pPr algn="ctr" eaLnBrk="1" hangingPunct="1"/>
            <a:r>
              <a:rPr lang="nl-NL"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Keuzeproces</a:t>
            </a:r>
          </a:p>
        </p:txBody>
      </p:sp>
      <p:sp>
        <p:nvSpPr>
          <p:cNvPr id="9220" name="Freeform 2"/>
          <p:cNvSpPr>
            <a:spLocks/>
          </p:cNvSpPr>
          <p:nvPr/>
        </p:nvSpPr>
        <p:spPr bwMode="auto">
          <a:xfrm>
            <a:off x="0" y="1214438"/>
            <a:ext cx="9144000" cy="741362"/>
          </a:xfrm>
          <a:custGeom>
            <a:avLst/>
            <a:gdLst>
              <a:gd name="T0" fmla="*/ 0 w 2448"/>
              <a:gd name="T1" fmla="*/ 2147483647 h 238"/>
              <a:gd name="T2" fmla="*/ 2147483647 w 2448"/>
              <a:gd name="T3" fmla="*/ 2147483647 h 238"/>
              <a:gd name="T4" fmla="*/ 0 60000 65536"/>
              <a:gd name="T5" fmla="*/ 0 60000 65536"/>
              <a:gd name="T6" fmla="*/ 0 w 2448"/>
              <a:gd name="T7" fmla="*/ 0 h 238"/>
              <a:gd name="T8" fmla="*/ 2448 w 244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6335">
            <a:solidFill>
              <a:srgbClr val="EFB3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 bwMode="auto">
          <a:xfrm>
            <a:off x="2289952" y="1586637"/>
            <a:ext cx="6426423" cy="41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8770" indent="-318770" eaLnBrk="1" hangingPunct="1"/>
            <a:endParaRPr lang="nl-NL" sz="2400">
              <a:latin typeface="Verdana"/>
              <a:ea typeface="Verdana"/>
              <a:cs typeface="Verdana" pitchFamily="34" charset="0"/>
            </a:endParaRPr>
          </a:p>
          <a:p>
            <a:pPr marL="0" indent="0" eaLnBrk="1" hangingPunct="1">
              <a:buNone/>
            </a:pPr>
            <a:r>
              <a:rPr lang="nl-NL" sz="2400" b="1" u="sng">
                <a:latin typeface="Verdana"/>
                <a:ea typeface="Verdana"/>
                <a:cs typeface="Verdana" pitchFamily="34" charset="0"/>
              </a:rPr>
              <a:t>Rapport 3: </a:t>
            </a:r>
            <a:endParaRPr lang="nl-NL" sz="2400" b="1" u="sng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18770" indent="-318770" eaLnBrk="1" hangingPunct="1">
              <a:buClr>
                <a:srgbClr val="DD8047"/>
              </a:buClr>
              <a:buFont typeface="Wingdings" pitchFamily="18" charset="2"/>
              <a:buChar char=""/>
            </a:pPr>
            <a:r>
              <a:rPr lang="nl-NL" sz="2000">
                <a:latin typeface="Verdana"/>
                <a:ea typeface="Verdana"/>
                <a:cs typeface="Verdana" pitchFamily="34" charset="0"/>
              </a:rPr>
              <a:t>Leerlingen kiezen een </a:t>
            </a:r>
            <a:r>
              <a:rPr lang="nl-NL" sz="2000" b="1" u="sng">
                <a:latin typeface="Verdana"/>
                <a:ea typeface="Verdana"/>
                <a:cs typeface="Verdana" pitchFamily="34" charset="0"/>
              </a:rPr>
              <a:t>definitief</a:t>
            </a:r>
            <a:r>
              <a:rPr lang="nl-NL" sz="2000">
                <a:latin typeface="Verdana"/>
                <a:ea typeface="Verdana"/>
                <a:cs typeface="Verdana" pitchFamily="34" charset="0"/>
              </a:rPr>
              <a:t> vakkenpakket</a:t>
            </a:r>
          </a:p>
          <a:p>
            <a:pPr marL="318770" indent="-318770" eaLnBrk="1" hangingPunct="1">
              <a:buClr>
                <a:srgbClr val="DD8047"/>
              </a:buClr>
              <a:buFont typeface="Wingdings" pitchFamily="18" charset="2"/>
              <a:buChar char=""/>
            </a:pPr>
            <a:r>
              <a:rPr lang="nl-NL" sz="2000">
                <a:latin typeface="Verdana"/>
                <a:ea typeface="Verdana"/>
                <a:cs typeface="Verdana" pitchFamily="34" charset="0"/>
              </a:rPr>
              <a:t>Mentoren bespreken keuze tijdens ouderavond.</a:t>
            </a:r>
          </a:p>
          <a:p>
            <a:pPr marL="318770" indent="-318770" eaLnBrk="1" hangingPunct="1">
              <a:buClr>
                <a:srgbClr val="DD8047"/>
              </a:buClr>
              <a:buFont typeface="Wingdings" pitchFamily="18" charset="2"/>
              <a:buChar char=""/>
            </a:pPr>
            <a:r>
              <a:rPr lang="nl-NL" sz="2000">
                <a:latin typeface="Verdana"/>
                <a:ea typeface="Verdana"/>
                <a:cs typeface="Verdana" pitchFamily="34" charset="0"/>
              </a:rPr>
              <a:t>Bevestiging door ouder/verzorger. </a:t>
            </a:r>
            <a:br>
              <a:rPr lang="nl-NL" sz="2000">
                <a:latin typeface="Verdana"/>
                <a:ea typeface="Verdana"/>
                <a:cs typeface="Verdana" pitchFamily="34" charset="0"/>
              </a:rPr>
            </a:br>
            <a:r>
              <a:rPr lang="nl-NL" sz="2000">
                <a:latin typeface="Verdana"/>
                <a:ea typeface="Verdana"/>
                <a:cs typeface="Verdana" pitchFamily="34" charset="0"/>
              </a:rPr>
              <a:t>Ouders krijgen een link via de mail.</a:t>
            </a:r>
          </a:p>
          <a:p>
            <a:pPr marL="366395" lvl="1" indent="0" eaLnBrk="1" hangingPunct="1">
              <a:buClr>
                <a:srgbClr val="94B6D2"/>
              </a:buClr>
              <a:buNone/>
            </a:pPr>
            <a:endParaRPr lang="nl-NL">
              <a:latin typeface="Tw Cen MT" pitchFamily="34" charset="0"/>
              <a:ea typeface="Verdana"/>
              <a:cs typeface="Verdana" pitchFamily="34" charset="0"/>
            </a:endParaRPr>
          </a:p>
          <a:p>
            <a:pPr marL="318770" indent="-318770" eaLnBrk="1" hangingPunct="1">
              <a:buClr>
                <a:srgbClr val="DD8047"/>
              </a:buClr>
            </a:pPr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</p:txBody>
      </p:sp>
      <p:pic>
        <p:nvPicPr>
          <p:cNvPr id="12" name="Afbeelding 12" descr="logo_pasc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6803"/>
            <a:ext cx="9182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46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" y="1625593"/>
            <a:ext cx="1928809" cy="1283456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852936"/>
            <a:ext cx="1928812" cy="4005065"/>
          </a:xfrm>
          <a:prstGeom prst="rect">
            <a:avLst/>
          </a:pr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nl-NL" sz="2900">
              <a:latin typeface="Tw Cen MT" pitchFamily="34" charset="0"/>
            </a:endParaRPr>
          </a:p>
        </p:txBody>
      </p:sp>
      <p:grpSp>
        <p:nvGrpSpPr>
          <p:cNvPr id="9218" name="Groep 6"/>
          <p:cNvGrpSpPr>
            <a:grpSpLocks/>
          </p:cNvGrpSpPr>
          <p:nvPr/>
        </p:nvGrpSpPr>
        <p:grpSpPr bwMode="auto">
          <a:xfrm>
            <a:off x="0" y="19050"/>
            <a:ext cx="9144001" cy="2017714"/>
            <a:chOff x="0" y="19050"/>
            <a:chExt cx="9144002" cy="2017714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0" y="19050"/>
              <a:ext cx="9144002" cy="1854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0"/>
                </a:cxn>
                <a:cxn ang="0">
                  <a:pos x="2448" y="466"/>
                </a:cxn>
                <a:cxn ang="0">
                  <a:pos x="2448" y="0"/>
                </a:cxn>
                <a:cxn ang="0">
                  <a:pos x="0" y="0"/>
                </a:cxn>
              </a:cxnLst>
              <a:rect l="0" t="0" r="r" b="b"/>
              <a:pathLst>
                <a:path w="2448" h="650">
                  <a:moveTo>
                    <a:pt x="0" y="0"/>
                  </a:moveTo>
                  <a:cubicBezTo>
                    <a:pt x="0" y="650"/>
                    <a:pt x="0" y="650"/>
                    <a:pt x="0" y="650"/>
                  </a:cubicBezTo>
                  <a:cubicBezTo>
                    <a:pt x="914" y="423"/>
                    <a:pt x="1786" y="414"/>
                    <a:pt x="2448" y="466"/>
                  </a:cubicBezTo>
                  <a:cubicBezTo>
                    <a:pt x="2448" y="0"/>
                    <a:pt x="2448" y="0"/>
                    <a:pt x="24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B5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33" name="Freeform 4"/>
            <p:cNvSpPr>
              <a:spLocks/>
            </p:cNvSpPr>
            <p:nvPr/>
          </p:nvSpPr>
          <p:spPr bwMode="auto">
            <a:xfrm>
              <a:off x="47624" y="1044575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4" name="Freeform 5"/>
            <p:cNvSpPr>
              <a:spLocks/>
            </p:cNvSpPr>
            <p:nvPr/>
          </p:nvSpPr>
          <p:spPr bwMode="auto">
            <a:xfrm>
              <a:off x="47625" y="1142984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5" name="Freeform 6"/>
            <p:cNvSpPr>
              <a:spLocks/>
            </p:cNvSpPr>
            <p:nvPr/>
          </p:nvSpPr>
          <p:spPr bwMode="auto">
            <a:xfrm>
              <a:off x="1" y="1214422"/>
              <a:ext cx="9144000" cy="822342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19" name="Titel 3"/>
          <p:cNvSpPr>
            <a:spLocks noGrp="1"/>
          </p:cNvSpPr>
          <p:nvPr>
            <p:ph type="ctrTitle" idx="4294967295"/>
          </p:nvPr>
        </p:nvSpPr>
        <p:spPr>
          <a:xfrm>
            <a:off x="539750" y="188913"/>
            <a:ext cx="8424863" cy="954087"/>
          </a:xfrm>
        </p:spPr>
        <p:txBody>
          <a:bodyPr anchor="b"/>
          <a:lstStyle/>
          <a:p>
            <a:pPr algn="ctr" eaLnBrk="1" hangingPunct="1"/>
            <a:r>
              <a:rPr lang="nl-NL"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Bovenbouw op Pascal Zuid</a:t>
            </a:r>
          </a:p>
        </p:txBody>
      </p:sp>
      <p:sp>
        <p:nvSpPr>
          <p:cNvPr id="9220" name="Freeform 2"/>
          <p:cNvSpPr>
            <a:spLocks/>
          </p:cNvSpPr>
          <p:nvPr/>
        </p:nvSpPr>
        <p:spPr bwMode="auto">
          <a:xfrm>
            <a:off x="0" y="1214438"/>
            <a:ext cx="9144000" cy="741362"/>
          </a:xfrm>
          <a:custGeom>
            <a:avLst/>
            <a:gdLst>
              <a:gd name="T0" fmla="*/ 0 w 2448"/>
              <a:gd name="T1" fmla="*/ 2147483647 h 238"/>
              <a:gd name="T2" fmla="*/ 2147483647 w 2448"/>
              <a:gd name="T3" fmla="*/ 2147483647 h 238"/>
              <a:gd name="T4" fmla="*/ 0 60000 65536"/>
              <a:gd name="T5" fmla="*/ 0 60000 65536"/>
              <a:gd name="T6" fmla="*/ 0 w 2448"/>
              <a:gd name="T7" fmla="*/ 0 h 238"/>
              <a:gd name="T8" fmla="*/ 2448 w 244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6335">
            <a:solidFill>
              <a:srgbClr val="EFB3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 bwMode="auto">
          <a:xfrm>
            <a:off x="2318707" y="2204863"/>
            <a:ext cx="6426423" cy="41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nl-NL" sz="2400" b="1" u="sng">
                <a:latin typeface="Verdana"/>
                <a:ea typeface="Verdana"/>
                <a:cs typeface="Verdana" pitchFamily="34" charset="0"/>
              </a:rPr>
              <a:t>Theoretische Leerweg (TL):</a:t>
            </a:r>
          </a:p>
          <a:p>
            <a:pPr marL="318770" indent="-318770" eaLnBrk="1" hangingPunct="1"/>
            <a:endParaRPr lang="nl-NL" sz="2000">
              <a:latin typeface="Verdana"/>
              <a:ea typeface="Verdana"/>
              <a:cs typeface="Verdana" charset="0"/>
            </a:endParaRPr>
          </a:p>
          <a:p>
            <a:pPr marL="318770" indent="-318770"/>
            <a:r>
              <a:rPr lang="nl-NL" sz="2000">
                <a:latin typeface="Verdana"/>
                <a:ea typeface="Verdana"/>
                <a:cs typeface="Verdana" charset="0"/>
              </a:rPr>
              <a:t>Na behalen diploma doorstroom naar:</a:t>
            </a:r>
            <a:endParaRPr lang="nl-NL"/>
          </a:p>
          <a:p>
            <a:pPr marL="639445" lvl="1" eaLnBrk="1" hangingPunct="1"/>
            <a:r>
              <a:rPr lang="nl-NL" sz="1800">
                <a:latin typeface="Verdana"/>
                <a:ea typeface="Verdana"/>
                <a:cs typeface="Verdana" charset="0"/>
              </a:rPr>
              <a:t>HAVO 4 (bij 7 vakken drempelloos)</a:t>
            </a:r>
            <a:endParaRPr lang="nl-NL" sz="1800">
              <a:latin typeface="Verdana" charset="0"/>
              <a:ea typeface="Verdana" charset="0"/>
              <a:cs typeface="Verdana" charset="0"/>
            </a:endParaRPr>
          </a:p>
          <a:p>
            <a:pPr marL="639445" lvl="1" eaLnBrk="1" hangingPunct="1"/>
            <a:r>
              <a:rPr lang="nl-NL" sz="1800">
                <a:latin typeface="Verdana"/>
                <a:ea typeface="Verdana"/>
                <a:cs typeface="Verdana" charset="0"/>
              </a:rPr>
              <a:t>MBO niveau 3 of 4</a:t>
            </a:r>
          </a:p>
          <a:p>
            <a:pPr lvl="2" eaLnBrk="1" hangingPunct="1"/>
            <a:r>
              <a:rPr lang="nl-NL" sz="1600">
                <a:latin typeface="Verdana"/>
                <a:ea typeface="Verdana"/>
                <a:cs typeface="Verdana" charset="0"/>
              </a:rPr>
              <a:t>Via beide opleidingen doorgroei naar HBO mogelijk</a:t>
            </a:r>
          </a:p>
          <a:p>
            <a:pPr marL="318770" indent="-318770" eaLnBrk="1" hangingPunct="1"/>
            <a:r>
              <a:rPr lang="nl-NL" sz="2000">
                <a:latin typeface="Verdana"/>
                <a:ea typeface="Verdana"/>
                <a:cs typeface="Verdana" charset="0"/>
              </a:rPr>
              <a:t>Meer huiswerk, hoger tempo en zelfstandig leren</a:t>
            </a:r>
          </a:p>
          <a:p>
            <a:pPr marL="318770" indent="-318770" eaLnBrk="1" hangingPunct="1">
              <a:buFont typeface="Wingdings" pitchFamily="2" charset="2"/>
              <a:buNone/>
            </a:pPr>
            <a:endParaRPr lang="nl-NL">
              <a:latin typeface="Tw Cen MT" pitchFamily="34" charset="0"/>
            </a:endParaRPr>
          </a:p>
          <a:p>
            <a:pPr marL="639445" lvl="1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</p:txBody>
      </p:sp>
      <p:pic>
        <p:nvPicPr>
          <p:cNvPr id="12" name="Afbeelding 12" descr="logo_pasc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6803"/>
            <a:ext cx="9182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68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ep 6"/>
          <p:cNvGrpSpPr>
            <a:grpSpLocks/>
          </p:cNvGrpSpPr>
          <p:nvPr/>
        </p:nvGrpSpPr>
        <p:grpSpPr bwMode="auto">
          <a:xfrm>
            <a:off x="0" y="0"/>
            <a:ext cx="9144001" cy="2017714"/>
            <a:chOff x="0" y="19050"/>
            <a:chExt cx="9144002" cy="2017714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0" y="19050"/>
              <a:ext cx="9144002" cy="1854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0"/>
                </a:cxn>
                <a:cxn ang="0">
                  <a:pos x="2448" y="466"/>
                </a:cxn>
                <a:cxn ang="0">
                  <a:pos x="2448" y="0"/>
                </a:cxn>
                <a:cxn ang="0">
                  <a:pos x="0" y="0"/>
                </a:cxn>
              </a:cxnLst>
              <a:rect l="0" t="0" r="r" b="b"/>
              <a:pathLst>
                <a:path w="2448" h="650">
                  <a:moveTo>
                    <a:pt x="0" y="0"/>
                  </a:moveTo>
                  <a:cubicBezTo>
                    <a:pt x="0" y="650"/>
                    <a:pt x="0" y="650"/>
                    <a:pt x="0" y="650"/>
                  </a:cubicBezTo>
                  <a:cubicBezTo>
                    <a:pt x="914" y="423"/>
                    <a:pt x="1786" y="414"/>
                    <a:pt x="2448" y="466"/>
                  </a:cubicBezTo>
                  <a:cubicBezTo>
                    <a:pt x="2448" y="0"/>
                    <a:pt x="2448" y="0"/>
                    <a:pt x="24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B5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33" name="Freeform 4"/>
            <p:cNvSpPr>
              <a:spLocks/>
            </p:cNvSpPr>
            <p:nvPr/>
          </p:nvSpPr>
          <p:spPr bwMode="auto">
            <a:xfrm>
              <a:off x="47624" y="1044575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4" name="Freeform 5"/>
            <p:cNvSpPr>
              <a:spLocks/>
            </p:cNvSpPr>
            <p:nvPr/>
          </p:nvSpPr>
          <p:spPr bwMode="auto">
            <a:xfrm>
              <a:off x="47625" y="1142984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5" name="Freeform 6"/>
            <p:cNvSpPr>
              <a:spLocks/>
            </p:cNvSpPr>
            <p:nvPr/>
          </p:nvSpPr>
          <p:spPr bwMode="auto">
            <a:xfrm>
              <a:off x="1" y="1214422"/>
              <a:ext cx="9144000" cy="822342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19" name="Titel 3"/>
          <p:cNvSpPr>
            <a:spLocks noGrp="1"/>
          </p:cNvSpPr>
          <p:nvPr>
            <p:ph type="ctrTitle" idx="4294967295"/>
          </p:nvPr>
        </p:nvSpPr>
        <p:spPr>
          <a:xfrm>
            <a:off x="359568" y="51594"/>
            <a:ext cx="8424863" cy="872331"/>
          </a:xfrm>
        </p:spPr>
        <p:txBody>
          <a:bodyPr anchor="b"/>
          <a:lstStyle/>
          <a:p>
            <a:pPr algn="ctr" eaLnBrk="1" hangingPunct="1"/>
            <a:r>
              <a:rPr lang="nl-NL"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valt er te kiezen?</a:t>
            </a:r>
          </a:p>
        </p:txBody>
      </p:sp>
      <p:sp>
        <p:nvSpPr>
          <p:cNvPr id="9220" name="Freeform 2"/>
          <p:cNvSpPr>
            <a:spLocks/>
          </p:cNvSpPr>
          <p:nvPr/>
        </p:nvSpPr>
        <p:spPr bwMode="auto">
          <a:xfrm>
            <a:off x="0" y="1214438"/>
            <a:ext cx="9144000" cy="741362"/>
          </a:xfrm>
          <a:custGeom>
            <a:avLst/>
            <a:gdLst>
              <a:gd name="T0" fmla="*/ 0 w 2448"/>
              <a:gd name="T1" fmla="*/ 2147483647 h 238"/>
              <a:gd name="T2" fmla="*/ 2147483647 w 2448"/>
              <a:gd name="T3" fmla="*/ 2147483647 h 238"/>
              <a:gd name="T4" fmla="*/ 0 60000 65536"/>
              <a:gd name="T5" fmla="*/ 0 60000 65536"/>
              <a:gd name="T6" fmla="*/ 0 w 2448"/>
              <a:gd name="T7" fmla="*/ 0 h 238"/>
              <a:gd name="T8" fmla="*/ 2448 w 244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6335">
            <a:solidFill>
              <a:srgbClr val="EFB3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l-NL"/>
          </a:p>
        </p:txBody>
      </p:sp>
      <p:pic>
        <p:nvPicPr>
          <p:cNvPr id="12" name="Afbeelding 12" descr="logo_pasc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6803"/>
            <a:ext cx="9182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883AA01F-96FF-4C06-8ECB-74820FCFA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35" y="1475804"/>
            <a:ext cx="8670206" cy="50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5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" y="1599505"/>
            <a:ext cx="1925184" cy="1283456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852936"/>
            <a:ext cx="1928812" cy="4005065"/>
          </a:xfrm>
          <a:prstGeom prst="rect">
            <a:avLst/>
          </a:pr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nl-NL" sz="2900">
              <a:latin typeface="Tw Cen MT" pitchFamily="34" charset="0"/>
            </a:endParaRPr>
          </a:p>
        </p:txBody>
      </p:sp>
      <p:grpSp>
        <p:nvGrpSpPr>
          <p:cNvPr id="9218" name="Groep 6"/>
          <p:cNvGrpSpPr>
            <a:grpSpLocks/>
          </p:cNvGrpSpPr>
          <p:nvPr/>
        </p:nvGrpSpPr>
        <p:grpSpPr bwMode="auto">
          <a:xfrm>
            <a:off x="0" y="19050"/>
            <a:ext cx="9144001" cy="2017714"/>
            <a:chOff x="0" y="19050"/>
            <a:chExt cx="9144002" cy="2017714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0" y="19050"/>
              <a:ext cx="9144002" cy="1854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0"/>
                </a:cxn>
                <a:cxn ang="0">
                  <a:pos x="2448" y="466"/>
                </a:cxn>
                <a:cxn ang="0">
                  <a:pos x="2448" y="0"/>
                </a:cxn>
                <a:cxn ang="0">
                  <a:pos x="0" y="0"/>
                </a:cxn>
              </a:cxnLst>
              <a:rect l="0" t="0" r="r" b="b"/>
              <a:pathLst>
                <a:path w="2448" h="650">
                  <a:moveTo>
                    <a:pt x="0" y="0"/>
                  </a:moveTo>
                  <a:cubicBezTo>
                    <a:pt x="0" y="650"/>
                    <a:pt x="0" y="650"/>
                    <a:pt x="0" y="650"/>
                  </a:cubicBezTo>
                  <a:cubicBezTo>
                    <a:pt x="914" y="423"/>
                    <a:pt x="1786" y="414"/>
                    <a:pt x="2448" y="466"/>
                  </a:cubicBezTo>
                  <a:cubicBezTo>
                    <a:pt x="2448" y="0"/>
                    <a:pt x="2448" y="0"/>
                    <a:pt x="24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B5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33" name="Freeform 4"/>
            <p:cNvSpPr>
              <a:spLocks/>
            </p:cNvSpPr>
            <p:nvPr/>
          </p:nvSpPr>
          <p:spPr bwMode="auto">
            <a:xfrm>
              <a:off x="47624" y="1044575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4" name="Freeform 5"/>
            <p:cNvSpPr>
              <a:spLocks/>
            </p:cNvSpPr>
            <p:nvPr/>
          </p:nvSpPr>
          <p:spPr bwMode="auto">
            <a:xfrm>
              <a:off x="47625" y="1142984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5" name="Freeform 6"/>
            <p:cNvSpPr>
              <a:spLocks/>
            </p:cNvSpPr>
            <p:nvPr/>
          </p:nvSpPr>
          <p:spPr bwMode="auto">
            <a:xfrm>
              <a:off x="1" y="1214422"/>
              <a:ext cx="9144000" cy="822342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19" name="Titel 3"/>
          <p:cNvSpPr>
            <a:spLocks noGrp="1"/>
          </p:cNvSpPr>
          <p:nvPr>
            <p:ph type="ctrTitle" idx="4294967295"/>
          </p:nvPr>
        </p:nvSpPr>
        <p:spPr>
          <a:xfrm>
            <a:off x="539750" y="188913"/>
            <a:ext cx="8424863" cy="954087"/>
          </a:xfrm>
        </p:spPr>
        <p:txBody>
          <a:bodyPr anchor="b"/>
          <a:lstStyle/>
          <a:p>
            <a:pPr algn="ctr" eaLnBrk="1" hangingPunct="1"/>
            <a:r>
              <a:rPr lang="nl-NL"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Bovenbouw op Pascal Zuid</a:t>
            </a:r>
          </a:p>
        </p:txBody>
      </p:sp>
      <p:sp>
        <p:nvSpPr>
          <p:cNvPr id="9220" name="Freeform 2"/>
          <p:cNvSpPr>
            <a:spLocks/>
          </p:cNvSpPr>
          <p:nvPr/>
        </p:nvSpPr>
        <p:spPr bwMode="auto">
          <a:xfrm>
            <a:off x="0" y="1214438"/>
            <a:ext cx="9144000" cy="741362"/>
          </a:xfrm>
          <a:custGeom>
            <a:avLst/>
            <a:gdLst>
              <a:gd name="T0" fmla="*/ 0 w 2448"/>
              <a:gd name="T1" fmla="*/ 2147483647 h 238"/>
              <a:gd name="T2" fmla="*/ 2147483647 w 2448"/>
              <a:gd name="T3" fmla="*/ 2147483647 h 238"/>
              <a:gd name="T4" fmla="*/ 0 60000 65536"/>
              <a:gd name="T5" fmla="*/ 0 60000 65536"/>
              <a:gd name="T6" fmla="*/ 0 w 2448"/>
              <a:gd name="T7" fmla="*/ 0 h 238"/>
              <a:gd name="T8" fmla="*/ 2448 w 244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6335">
            <a:solidFill>
              <a:srgbClr val="EFB3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 bwMode="auto">
          <a:xfrm>
            <a:off x="2080582" y="2204863"/>
            <a:ext cx="6997923" cy="41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nl-NL" sz="2400" b="1" u="sng">
                <a:latin typeface="Verdana"/>
                <a:ea typeface="Verdana"/>
                <a:cs typeface="Verdana" pitchFamily="34" charset="0"/>
              </a:rPr>
              <a:t>Kader beroepsgerichte Leerweg (KBL):</a:t>
            </a:r>
          </a:p>
          <a:p>
            <a:pPr marL="318770" indent="-318770" eaLnBrk="1" hangingPunct="1"/>
            <a:endParaRPr lang="nl-NL" sz="2000">
              <a:latin typeface="Verdana"/>
              <a:ea typeface="Verdana"/>
              <a:cs typeface="Verdana" charset="0"/>
            </a:endParaRPr>
          </a:p>
          <a:p>
            <a:pPr marL="318770" indent="-318770"/>
            <a:r>
              <a:rPr lang="nl-NL" sz="2000">
                <a:latin typeface="Verdana"/>
                <a:ea typeface="Verdana"/>
                <a:cs typeface="Verdana" charset="0"/>
              </a:rPr>
              <a:t>Na behalen diploma doorstroom naar:</a:t>
            </a:r>
            <a:endParaRPr lang="nl-NL"/>
          </a:p>
          <a:p>
            <a:pPr marL="639445" lvl="1" eaLnBrk="1" hangingPunct="1"/>
            <a:r>
              <a:rPr lang="nl-NL" sz="2000">
                <a:latin typeface="Verdana"/>
                <a:ea typeface="Verdana"/>
                <a:cs typeface="Verdana" charset="0"/>
              </a:rPr>
              <a:t>MBO niveau 3 of 4</a:t>
            </a:r>
          </a:p>
          <a:p>
            <a:pPr marL="318770" indent="-318770" eaLnBrk="1" hangingPunct="1"/>
            <a:r>
              <a:rPr lang="nl-NL" sz="2000">
                <a:latin typeface="Verdana"/>
                <a:ea typeface="Verdana"/>
                <a:cs typeface="Verdana" charset="0"/>
              </a:rPr>
              <a:t>Naast theorie veel praktijk</a:t>
            </a:r>
          </a:p>
          <a:p>
            <a:pPr marL="318770" indent="-318770" eaLnBrk="1" hangingPunct="1"/>
            <a:r>
              <a:rPr lang="nl-NL" sz="2000">
                <a:latin typeface="Verdana"/>
                <a:ea typeface="Verdana"/>
                <a:cs typeface="Verdana" charset="0"/>
              </a:rPr>
              <a:t>Kennis maken met de beroepsmogelijkheden van het MBO</a:t>
            </a:r>
            <a:endParaRPr lang="nl-NL" sz="2000">
              <a:latin typeface="Verdana"/>
              <a:ea typeface="Verdana"/>
            </a:endParaRPr>
          </a:p>
          <a:p>
            <a:pPr marL="639445" lvl="1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</p:txBody>
      </p:sp>
      <p:pic>
        <p:nvPicPr>
          <p:cNvPr id="12" name="Afbeelding 12" descr="logo_pasc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6803"/>
            <a:ext cx="9182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56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505"/>
            <a:ext cx="1928809" cy="1283456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852936"/>
            <a:ext cx="1928812" cy="4005065"/>
          </a:xfrm>
          <a:prstGeom prst="rect">
            <a:avLst/>
          </a:prstGeom>
          <a:solidFill>
            <a:srgbClr val="2E3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90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nl-NL" sz="2900">
              <a:latin typeface="Tw Cen MT" pitchFamily="34" charset="0"/>
            </a:endParaRPr>
          </a:p>
        </p:txBody>
      </p:sp>
      <p:grpSp>
        <p:nvGrpSpPr>
          <p:cNvPr id="9218" name="Groep 6"/>
          <p:cNvGrpSpPr>
            <a:grpSpLocks/>
          </p:cNvGrpSpPr>
          <p:nvPr/>
        </p:nvGrpSpPr>
        <p:grpSpPr bwMode="auto">
          <a:xfrm>
            <a:off x="0" y="19050"/>
            <a:ext cx="9144001" cy="2017714"/>
            <a:chOff x="0" y="19050"/>
            <a:chExt cx="9144002" cy="2017714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0" y="19050"/>
              <a:ext cx="9144002" cy="1854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0"/>
                </a:cxn>
                <a:cxn ang="0">
                  <a:pos x="2448" y="466"/>
                </a:cxn>
                <a:cxn ang="0">
                  <a:pos x="2448" y="0"/>
                </a:cxn>
                <a:cxn ang="0">
                  <a:pos x="0" y="0"/>
                </a:cxn>
              </a:cxnLst>
              <a:rect l="0" t="0" r="r" b="b"/>
              <a:pathLst>
                <a:path w="2448" h="650">
                  <a:moveTo>
                    <a:pt x="0" y="0"/>
                  </a:moveTo>
                  <a:cubicBezTo>
                    <a:pt x="0" y="650"/>
                    <a:pt x="0" y="650"/>
                    <a:pt x="0" y="650"/>
                  </a:cubicBezTo>
                  <a:cubicBezTo>
                    <a:pt x="914" y="423"/>
                    <a:pt x="1786" y="414"/>
                    <a:pt x="2448" y="466"/>
                  </a:cubicBezTo>
                  <a:cubicBezTo>
                    <a:pt x="2448" y="0"/>
                    <a:pt x="2448" y="0"/>
                    <a:pt x="244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B5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33" name="Freeform 4"/>
            <p:cNvSpPr>
              <a:spLocks/>
            </p:cNvSpPr>
            <p:nvPr/>
          </p:nvSpPr>
          <p:spPr bwMode="auto">
            <a:xfrm>
              <a:off x="47624" y="1044575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4" name="Freeform 5"/>
            <p:cNvSpPr>
              <a:spLocks/>
            </p:cNvSpPr>
            <p:nvPr/>
          </p:nvSpPr>
          <p:spPr bwMode="auto">
            <a:xfrm>
              <a:off x="47625" y="1142984"/>
              <a:ext cx="9096375" cy="777875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235" name="Freeform 6"/>
            <p:cNvSpPr>
              <a:spLocks/>
            </p:cNvSpPr>
            <p:nvPr/>
          </p:nvSpPr>
          <p:spPr bwMode="auto">
            <a:xfrm>
              <a:off x="1" y="1214422"/>
              <a:ext cx="9144000" cy="822342"/>
            </a:xfrm>
            <a:custGeom>
              <a:avLst/>
              <a:gdLst>
                <a:gd name="T0" fmla="*/ 0 w 2449"/>
                <a:gd name="T1" fmla="*/ 2147483647 h 250"/>
                <a:gd name="T2" fmla="*/ 2147483647 w 2449"/>
                <a:gd name="T3" fmla="*/ 2147483647 h 250"/>
                <a:gd name="T4" fmla="*/ 0 60000 65536"/>
                <a:gd name="T5" fmla="*/ 0 60000 65536"/>
                <a:gd name="T6" fmla="*/ 0 w 2449"/>
                <a:gd name="T7" fmla="*/ 0 h 250"/>
                <a:gd name="T8" fmla="*/ 2449 w 2449"/>
                <a:gd name="T9" fmla="*/ 250 h 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49" h="250">
                  <a:moveTo>
                    <a:pt x="0" y="250"/>
                  </a:moveTo>
                  <a:cubicBezTo>
                    <a:pt x="938" y="0"/>
                    <a:pt x="1835" y="2"/>
                    <a:pt x="2449" y="54"/>
                  </a:cubicBezTo>
                </a:path>
              </a:pathLst>
            </a:custGeom>
            <a:noFill/>
            <a:ln w="6335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19" name="Titel 3"/>
          <p:cNvSpPr>
            <a:spLocks noGrp="1"/>
          </p:cNvSpPr>
          <p:nvPr>
            <p:ph type="ctrTitle" idx="4294967295"/>
          </p:nvPr>
        </p:nvSpPr>
        <p:spPr>
          <a:xfrm>
            <a:off x="539750" y="188913"/>
            <a:ext cx="8424863" cy="954087"/>
          </a:xfrm>
        </p:spPr>
        <p:txBody>
          <a:bodyPr anchor="b"/>
          <a:lstStyle/>
          <a:p>
            <a:pPr algn="ctr" eaLnBrk="1" hangingPunct="1"/>
            <a:r>
              <a:rPr lang="nl-NL"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Bovenbouw op Pascal Zuid</a:t>
            </a:r>
          </a:p>
        </p:txBody>
      </p:sp>
      <p:sp>
        <p:nvSpPr>
          <p:cNvPr id="9220" name="Freeform 2"/>
          <p:cNvSpPr>
            <a:spLocks/>
          </p:cNvSpPr>
          <p:nvPr/>
        </p:nvSpPr>
        <p:spPr bwMode="auto">
          <a:xfrm>
            <a:off x="0" y="1214438"/>
            <a:ext cx="9144000" cy="741362"/>
          </a:xfrm>
          <a:custGeom>
            <a:avLst/>
            <a:gdLst>
              <a:gd name="T0" fmla="*/ 0 w 2448"/>
              <a:gd name="T1" fmla="*/ 2147483647 h 238"/>
              <a:gd name="T2" fmla="*/ 2147483647 w 2448"/>
              <a:gd name="T3" fmla="*/ 2147483647 h 238"/>
              <a:gd name="T4" fmla="*/ 0 60000 65536"/>
              <a:gd name="T5" fmla="*/ 0 60000 65536"/>
              <a:gd name="T6" fmla="*/ 0 w 2448"/>
              <a:gd name="T7" fmla="*/ 0 h 238"/>
              <a:gd name="T8" fmla="*/ 2448 w 2448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8" h="238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6335">
            <a:solidFill>
              <a:srgbClr val="EFB3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 bwMode="auto">
          <a:xfrm>
            <a:off x="2004382" y="2204863"/>
            <a:ext cx="7036023" cy="41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nl-NL" sz="2400" b="1" u="sng">
                <a:latin typeface="Verdana"/>
                <a:ea typeface="Verdana"/>
                <a:cs typeface="Verdana" pitchFamily="34" charset="0"/>
              </a:rPr>
              <a:t>Basis beroepsgerichte Leerweg (BBL):</a:t>
            </a:r>
          </a:p>
          <a:p>
            <a:pPr marL="318770" indent="-318770" eaLnBrk="1" hangingPunct="1"/>
            <a:endParaRPr lang="nl-NL" sz="2000">
              <a:latin typeface="Verdana"/>
              <a:ea typeface="Verdana"/>
              <a:cs typeface="Verdana" charset="0"/>
            </a:endParaRPr>
          </a:p>
          <a:p>
            <a:pPr marL="318770" indent="-318770"/>
            <a:r>
              <a:rPr lang="nl-NL" sz="2000">
                <a:latin typeface="Verdana"/>
                <a:ea typeface="Verdana"/>
                <a:cs typeface="Verdana" charset="0"/>
              </a:rPr>
              <a:t>Na behalen diploma doorstroom naar:</a:t>
            </a:r>
            <a:endParaRPr lang="nl-NL"/>
          </a:p>
          <a:p>
            <a:pPr marL="639445" lvl="1" eaLnBrk="1" hangingPunct="1"/>
            <a:r>
              <a:rPr lang="nl-NL" sz="1800">
                <a:latin typeface="Verdana"/>
                <a:ea typeface="Verdana"/>
                <a:cs typeface="Verdana" charset="0"/>
              </a:rPr>
              <a:t>MBO niveau 2</a:t>
            </a:r>
          </a:p>
          <a:p>
            <a:pPr marL="318770" indent="-318770" eaLnBrk="1" hangingPunct="1"/>
            <a:r>
              <a:rPr lang="nl-NL" sz="2000">
                <a:latin typeface="Verdana"/>
                <a:ea typeface="Verdana"/>
                <a:cs typeface="Verdana" charset="0"/>
              </a:rPr>
              <a:t>Veel praktijk </a:t>
            </a:r>
            <a:endParaRPr lang="nl-NL" sz="2000">
              <a:latin typeface="Verdana" charset="0"/>
              <a:ea typeface="Verdana" charset="0"/>
              <a:cs typeface="Verdana" charset="0"/>
            </a:endParaRPr>
          </a:p>
          <a:p>
            <a:pPr marL="318770" indent="-318770" eaLnBrk="1" hangingPunct="1"/>
            <a:r>
              <a:rPr lang="nl-NL" sz="2000">
                <a:latin typeface="Verdana"/>
                <a:ea typeface="Verdana"/>
                <a:cs typeface="Verdana" charset="0"/>
              </a:rPr>
              <a:t>Theorievakken gericht op het praktijkvak met veel oefenen en herhalen</a:t>
            </a:r>
          </a:p>
          <a:p>
            <a:pPr marL="318770" indent="-318770" eaLnBrk="1" hangingPunct="1"/>
            <a:r>
              <a:rPr lang="nl-NL" sz="2000">
                <a:latin typeface="Verdana"/>
                <a:ea typeface="Verdana"/>
                <a:cs typeface="Verdana" charset="0"/>
              </a:rPr>
              <a:t>Kennis maken met de beroepsmogelijkheden van het MBO</a:t>
            </a:r>
            <a:endParaRPr lang="nl-NL" sz="2000">
              <a:latin typeface="Verdana"/>
              <a:ea typeface="Verdana"/>
            </a:endParaRPr>
          </a:p>
          <a:p>
            <a:pPr marL="639445" lvl="1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  <a:p>
            <a:pPr marL="318770" indent="-318770" eaLnBrk="1" hangingPunct="1"/>
            <a:endParaRPr lang="nl-NL">
              <a:latin typeface="Tw Cen MT" pitchFamily="34" charset="0"/>
            </a:endParaRPr>
          </a:p>
        </p:txBody>
      </p:sp>
      <p:pic>
        <p:nvPicPr>
          <p:cNvPr id="12" name="Afbeelding 12" descr="logo_pasc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6803"/>
            <a:ext cx="9182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452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ec0d1e-c4be-45f1-8f13-918ced5ae354" xsi:nil="true"/>
    <lcf76f155ced4ddcb4097134ff3c332f xmlns="863e5e93-fad6-41ac-9e19-30a403d0a90f">
      <Terms xmlns="http://schemas.microsoft.com/office/infopath/2007/PartnerControls"/>
    </lcf76f155ced4ddcb4097134ff3c332f>
    <SharedWithUsers xmlns="58ec0d1e-c4be-45f1-8f13-918ced5ae354">
      <UserInfo>
        <DisplayName>Fanny Doeves</DisplayName>
        <AccountId>129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E0C8E5907F6A4280FA425AF3D7358D" ma:contentTypeVersion="14" ma:contentTypeDescription="Een nieuw document maken." ma:contentTypeScope="" ma:versionID="669322562d373b1b05f7c2a78115e712">
  <xsd:schema xmlns:xsd="http://www.w3.org/2001/XMLSchema" xmlns:xs="http://www.w3.org/2001/XMLSchema" xmlns:p="http://schemas.microsoft.com/office/2006/metadata/properties" xmlns:ns2="863e5e93-fad6-41ac-9e19-30a403d0a90f" xmlns:ns3="58ec0d1e-c4be-45f1-8f13-918ced5ae354" targetNamespace="http://schemas.microsoft.com/office/2006/metadata/properties" ma:root="true" ma:fieldsID="851014c29003a63f6de17cb8c4a07641" ns2:_="" ns3:_="">
    <xsd:import namespace="863e5e93-fad6-41ac-9e19-30a403d0a90f"/>
    <xsd:import namespace="58ec0d1e-c4be-45f1-8f13-918ced5ae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e5e93-fad6-41ac-9e19-30a403d0a9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023d0030-0e25-48e1-a9dc-ea68005457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c0d1e-c4be-45f1-8f13-918ced5ae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3fd628d-8147-4e60-8327-7b8a53f10397}" ma:internalName="TaxCatchAll" ma:showField="CatchAllData" ma:web="58ec0d1e-c4be-45f1-8f13-918ced5ae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F6BA02-D3E6-42AB-96B0-F5FA7FBAFD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7146D-5F23-4297-883D-68AF4F93E58A}">
  <ds:schemaRefs>
    <ds:schemaRef ds:uri="18befb05-666a-48c4-8a4b-d656ec548641"/>
    <ds:schemaRef ds:uri="3bcf9f00-f814-4a1c-9ad1-245d71131c84"/>
    <ds:schemaRef ds:uri="635c33f2-7054-42e0-99df-124fc4fe6e68"/>
    <ds:schemaRef ds:uri="c3e70bf0-ac90-4e88-a672-af09330f6e7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1F23A1-CCC9-48C9-96BE-0C531A8FA229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Application>Microsoft Office PowerPoint</Application>
  <PresentationFormat>Diavoorstelling (4:3)</PresentationFormat>
  <Slides>16</Slides>
  <Notes>16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Mediaan</vt:lpstr>
      <vt:lpstr>PowerPoint-presentatie</vt:lpstr>
      <vt:lpstr>Vanavond</vt:lpstr>
      <vt:lpstr>Doorstroom naar leerjaar 3</vt:lpstr>
      <vt:lpstr>Keuzeproces</vt:lpstr>
      <vt:lpstr>Keuzeproces</vt:lpstr>
      <vt:lpstr>Bovenbouw op Pascal Zuid</vt:lpstr>
      <vt:lpstr>Wat valt er te kiezen?</vt:lpstr>
      <vt:lpstr>Bovenbouw op Pascal Zuid</vt:lpstr>
      <vt:lpstr>Bovenbouw op Pascal Zuid</vt:lpstr>
      <vt:lpstr>Allround (D&amp;P) op Pascal Zuid</vt:lpstr>
      <vt:lpstr>Allround (D&amp;P) op Pascal Zuid</vt:lpstr>
      <vt:lpstr>Wat valt er te kiezen?</vt:lpstr>
      <vt:lpstr>Bovenbouw op Pascal Zuid</vt:lpstr>
      <vt:lpstr>LOB lessen</vt:lpstr>
      <vt:lpstr>Samenvatting</vt:lpstr>
      <vt:lpstr>Vragen?</vt:lpstr>
    </vt:vector>
  </TitlesOfParts>
  <Company>Diephuis &amp; Van Kasteren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Sabina</dc:creator>
  <cp:revision>7</cp:revision>
  <dcterms:created xsi:type="dcterms:W3CDTF">2009-11-26T07:55:26Z</dcterms:created>
  <dcterms:modified xsi:type="dcterms:W3CDTF">2023-03-14T17:13:42Z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0x0101000BFEC2BC24FA544DB3887DAD73AB5FBC</vt:lpwstr>
  </property>
  <property fmtid="{D5CDD505-2E9C-101B-9397-08002B2CF9AE}" pid="3" name="MediaServiceImageTags">
    <vt:lpwstr/>
  </property>
  <property fmtid="{D5CDD505-2E9C-101B-9397-08002B2CF9AE}" pid="4" name="Order">
    <vt:r8>17307600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activity">
    <vt:lpwstr>{"FileActivityType":"9","FileActivityTimeStamp":"2023-02-06T20:22:48.377Z","FileActivityUsersOnPage":[{"DisplayName":"Fanny Doeves","Id":"fyds@zaam.nl"}],"FileActivityNavigationId":null}</vt:lpwstr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TemplateUrl">
    <vt:lpwstr/>
  </property>
</Properties>
</file>